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780" r:id="rId5"/>
    <p:sldMasterId id="2147483792" r:id="rId6"/>
    <p:sldMasterId id="2147483804" r:id="rId7"/>
    <p:sldMasterId id="2147483816" r:id="rId8"/>
    <p:sldMasterId id="2147483828" r:id="rId9"/>
    <p:sldMasterId id="2147483840" r:id="rId10"/>
    <p:sldMasterId id="2147483852" r:id="rId11"/>
    <p:sldMasterId id="2147483864" r:id="rId12"/>
    <p:sldMasterId id="2147483876" r:id="rId13"/>
    <p:sldMasterId id="2147483888" r:id="rId14"/>
    <p:sldMasterId id="2147483900" r:id="rId15"/>
    <p:sldMasterId id="2147483912" r:id="rId16"/>
    <p:sldMasterId id="2147483924" r:id="rId17"/>
    <p:sldMasterId id="2147483936" r:id="rId18"/>
    <p:sldMasterId id="2147483948" r:id="rId19"/>
    <p:sldMasterId id="2147483960" r:id="rId20"/>
  </p:sldMasterIdLst>
  <p:notesMasterIdLst>
    <p:notesMasterId r:id="rId60"/>
  </p:notesMasterIdLst>
  <p:sldIdLst>
    <p:sldId id="256" r:id="rId21"/>
    <p:sldId id="265" r:id="rId22"/>
    <p:sldId id="257" r:id="rId23"/>
    <p:sldId id="266" r:id="rId24"/>
    <p:sldId id="267" r:id="rId25"/>
    <p:sldId id="270" r:id="rId26"/>
    <p:sldId id="295" r:id="rId27"/>
    <p:sldId id="294" r:id="rId28"/>
    <p:sldId id="297" r:id="rId29"/>
    <p:sldId id="296" r:id="rId30"/>
    <p:sldId id="299" r:id="rId31"/>
    <p:sldId id="298" r:id="rId32"/>
    <p:sldId id="300" r:id="rId33"/>
    <p:sldId id="301" r:id="rId34"/>
    <p:sldId id="302" r:id="rId35"/>
    <p:sldId id="303" r:id="rId36"/>
    <p:sldId id="272" r:id="rId37"/>
    <p:sldId id="304" r:id="rId38"/>
    <p:sldId id="305" r:id="rId39"/>
    <p:sldId id="306" r:id="rId40"/>
    <p:sldId id="307" r:id="rId41"/>
    <p:sldId id="308" r:id="rId42"/>
    <p:sldId id="312" r:id="rId43"/>
    <p:sldId id="313" r:id="rId44"/>
    <p:sldId id="309" r:id="rId45"/>
    <p:sldId id="310" r:id="rId46"/>
    <p:sldId id="311" r:id="rId47"/>
    <p:sldId id="317" r:id="rId48"/>
    <p:sldId id="314" r:id="rId49"/>
    <p:sldId id="315" r:id="rId50"/>
    <p:sldId id="316" r:id="rId51"/>
    <p:sldId id="318" r:id="rId52"/>
    <p:sldId id="319" r:id="rId53"/>
    <p:sldId id="274" r:id="rId54"/>
    <p:sldId id="293" r:id="rId55"/>
    <p:sldId id="320" r:id="rId56"/>
    <p:sldId id="321" r:id="rId57"/>
    <p:sldId id="322" r:id="rId58"/>
    <p:sldId id="264" r:id="rId5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EDEEF4-C5A4-E646-9251-85F7D5044870}">
          <p14:sldIdLst>
            <p14:sldId id="256"/>
            <p14:sldId id="265"/>
            <p14:sldId id="257"/>
            <p14:sldId id="266"/>
            <p14:sldId id="267"/>
            <p14:sldId id="270"/>
            <p14:sldId id="295"/>
            <p14:sldId id="294"/>
            <p14:sldId id="297"/>
            <p14:sldId id="296"/>
            <p14:sldId id="299"/>
            <p14:sldId id="298"/>
            <p14:sldId id="300"/>
            <p14:sldId id="301"/>
            <p14:sldId id="302"/>
            <p14:sldId id="303"/>
            <p14:sldId id="272"/>
            <p14:sldId id="304"/>
            <p14:sldId id="305"/>
            <p14:sldId id="306"/>
            <p14:sldId id="307"/>
            <p14:sldId id="308"/>
            <p14:sldId id="312"/>
            <p14:sldId id="313"/>
            <p14:sldId id="309"/>
            <p14:sldId id="310"/>
            <p14:sldId id="311"/>
            <p14:sldId id="317"/>
            <p14:sldId id="314"/>
            <p14:sldId id="315"/>
            <p14:sldId id="316"/>
            <p14:sldId id="318"/>
            <p14:sldId id="319"/>
            <p14:sldId id="274"/>
            <p14:sldId id="293"/>
            <p14:sldId id="320"/>
            <p14:sldId id="321"/>
            <p14:sldId id="32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7638" autoAdjust="0"/>
  </p:normalViewPr>
  <p:slideViewPr>
    <p:cSldViewPr snapToGrid="0" snapToObjects="1">
      <p:cViewPr>
        <p:scale>
          <a:sx n="100" d="100"/>
          <a:sy n="100" d="100"/>
        </p:scale>
        <p:origin x="-116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9E24516-3AC3-4806-9DAE-6D140B922211}" type="datetimeFigureOut">
              <a:rPr lang="zh-CN" altLang="en-US"/>
              <a:pPr>
                <a:defRPr/>
              </a:pPr>
              <a:t>14-6-11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BC8C5D1-86DC-44E9-9AB3-4ABA5F2605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96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21/12/2012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Confidential Property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323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213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521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760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58241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958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754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983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288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2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256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85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382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7602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434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775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918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514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060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92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9902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6035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700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082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709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478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896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277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442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566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81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54472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884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94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882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850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395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256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098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461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636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6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2595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001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43146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98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107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3574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191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907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1891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335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2098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4966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7139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96110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516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1662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087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00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1339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37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093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3126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2042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8543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8388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1336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207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1621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2159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875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061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96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1188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5969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485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4879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805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48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8752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0889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8137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1363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67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01229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9041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278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599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2255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8006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967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8153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142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5194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46747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51406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1615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9037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314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2396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1331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272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1160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9826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9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/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97037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1334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84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362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2526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9901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3916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272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3845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5739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46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46350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655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8659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48213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3562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47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9673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936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1472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3748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04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6670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43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3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622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020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0676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070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309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11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/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6270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123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14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128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103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5794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4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13307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5669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1140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575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12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41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3396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558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051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74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055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0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798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421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5388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891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61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316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5878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609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8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195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20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838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247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273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3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771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3673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5077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88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10227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302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37281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2659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4217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5825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770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2515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5614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4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582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5165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130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4295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950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62187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2737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11226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4130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56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/>
              <a:pPr>
                <a:defRPr/>
              </a:pPr>
              <a:t>14-6-11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3826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1613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78246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9154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72736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0419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0695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4383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8983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14-6-11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19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8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2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2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6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2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8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60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2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36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2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41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69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7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3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52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33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74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3.jpe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3.jpe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3.jpe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image" Target="../media/image3.jpe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image" Target="../media/image3.jpeg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image" Target="../media/image3.jpeg"/><Relationship Id="rId3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77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55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166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Relationship Id="rId2" Type="http://schemas.openxmlformats.org/officeDocument/2006/relationships/image" Target="../media/image3.jpeg"/><Relationship Id="rId3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99.xml"/><Relationship Id="rId2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Relationship Id="rId2" Type="http://schemas.openxmlformats.org/officeDocument/2006/relationships/image" Target="../media/image3.jpe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3.jpeg"/><Relationship Id="rId3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149535A-5D9A-48F0-96DD-6B524A7F1476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谁在用</a:t>
            </a:r>
            <a:r>
              <a:rPr lang="en-US" altLang="zh-CN" sz="4400" dirty="0" smtClean="0">
                <a:solidFill>
                  <a:prstClr val="black"/>
                </a:solidFill>
              </a:rPr>
              <a:t>Python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6148" name="Picture 4" descr="http://www.ijizhi.com/img/uploadfile/2010582320193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35" y="2356357"/>
            <a:ext cx="2274570" cy="9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informationtimes.dayoo.com/res/1/1019/2009-03/04/A25/res01_attpic_brie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" y="2272918"/>
            <a:ext cx="1360170" cy="9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img3.mypsd.com.cn/20110226/Mypsd_13918_201102261808140017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90572"/>
            <a:ext cx="1041399" cy="10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http://img5.imgtn.bdimg.com/it/u=3140812415,349636321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2" descr="http://img5.imgtn.bdimg.com/it/u=3140812415,3496363210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58" name="Picture 14" descr="http://imgs.ebrun.com/resources/2012_02/2012_02_20/20120220255132969957139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" y="4027486"/>
            <a:ext cx="18288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upload.chinaz.com/2012/0202/13281672375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0" y="4027486"/>
            <a:ext cx="1908175" cy="96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pic27.nipic.com/20130131/8004248_214909088384_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52" y="3916204"/>
            <a:ext cx="1053147" cy="105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32339" y="5696634"/>
            <a:ext cx="7065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https://www.inkling.com/read/learning-python-mark-lutz-4th/chapter-1/who-uses-python-today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838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开始前你需要了解的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AutoShape 10" descr="http://img5.imgtn.bdimg.com/it/u=3140812415,349636321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AutoShape 12" descr="http://img5.imgtn.bdimg.com/it/u=3140812415,3496363210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612775" y="2293034"/>
            <a:ext cx="70659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学习手册：</a:t>
            </a:r>
            <a:r>
              <a:rPr lang="en-US" altLang="zh-CN" dirty="0">
                <a:hlinkClick r:id="rId3"/>
              </a:rPr>
              <a:t>http://docs.python.org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下自带</a:t>
            </a:r>
            <a:r>
              <a:rPr lang="en-US" altLang="zh-CN" dirty="0" smtClean="0"/>
              <a:t>python</a:t>
            </a:r>
          </a:p>
          <a:p>
            <a:endParaRPr lang="en-US" altLang="zh-CN" dirty="0"/>
          </a:p>
          <a:p>
            <a:r>
              <a:rPr lang="zh-CN" altLang="en-US" dirty="0" smtClean="0"/>
              <a:t>开发工具：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安装自带）、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smtClean="0"/>
              <a:t>Python 2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Python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4110232"/>
            <a:ext cx="1772640" cy="21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基础语法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49313" y="17653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‘’’</a:t>
            </a: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zh-CN" altLang="en-US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今天天气不错，挺风和日丽的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 2014-06-12  Shy Song</a:t>
            </a: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 ‘’’</a:t>
            </a:r>
            <a:endParaRPr lang="en-US" altLang="zh-CN" sz="1800" b="1" dirty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x = 24 - 13            </a:t>
            </a: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# </a:t>
            </a:r>
            <a:r>
              <a:rPr lang="zh-CN" altLang="en-US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我就是注释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y = </a:t>
            </a:r>
            <a:r>
              <a:rPr lang="en-US" altLang="zh-CN" sz="1800" b="1" dirty="0" smtClean="0">
                <a:solidFill>
                  <a:srgbClr val="3366FF"/>
                </a:solidFill>
                <a:latin typeface="Courier New" charset="0"/>
                <a:ea typeface="宋体" charset="0"/>
                <a:cs typeface="宋体" charset="0"/>
              </a:rPr>
              <a:t>‘Hello’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           </a:t>
            </a: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# </a:t>
            </a:r>
            <a:r>
              <a:rPr lang="zh-CN" altLang="en-US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另一个变量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z = 3.1415    </a:t>
            </a:r>
          </a:p>
          <a:p>
            <a:pPr algn="l" eaLnBrk="1" hangingPunct="1"/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solidFill>
                  <a:srgbClr val="FF6600"/>
                </a:solidFill>
                <a:latin typeface="Courier New" charset="0"/>
                <a:ea typeface="宋体" charset="0"/>
                <a:cs typeface="宋体" charset="0"/>
              </a:rPr>
              <a:t>if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z == 3.1415 </a:t>
            </a:r>
            <a:r>
              <a:rPr lang="en-US" altLang="zh-CN" sz="1800" b="1" dirty="0" smtClean="0">
                <a:solidFill>
                  <a:srgbClr val="FF6600"/>
                </a:solidFill>
                <a:latin typeface="Courier New" charset="0"/>
                <a:ea typeface="宋体" charset="0"/>
                <a:cs typeface="宋体" charset="0"/>
              </a:rPr>
              <a:t>or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y == </a:t>
            </a:r>
            <a:r>
              <a:rPr lang="en-US" altLang="zh-CN" sz="1800" b="1" dirty="0">
                <a:solidFill>
                  <a:srgbClr val="3366FF"/>
                </a:solidFill>
                <a:latin typeface="Courier New" charset="0"/>
                <a:ea typeface="宋体" charset="0"/>
                <a:cs typeface="宋体" charset="0"/>
              </a:rPr>
              <a:t>‘Hello’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:</a:t>
            </a: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    x = x + 1</a:t>
            </a:r>
          </a:p>
          <a:p>
            <a:pPr algn="l" eaLnBrk="1" hangingPunct="1"/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    y = y + </a:t>
            </a:r>
            <a:r>
              <a:rPr lang="en-US" altLang="zh-CN" sz="1800" b="1" dirty="0" smtClean="0">
                <a:solidFill>
                  <a:srgbClr val="3366FF"/>
                </a:solidFill>
                <a:latin typeface="Courier New" charset="0"/>
                <a:ea typeface="宋体" charset="0"/>
                <a:cs typeface="宋体" charset="0"/>
              </a:rPr>
              <a:t>‘World’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   </a:t>
            </a: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# </a:t>
            </a:r>
            <a:r>
              <a:rPr lang="zh-CN" altLang="en-US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字符串拼接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solidFill>
                  <a:srgbClr val="FF6600"/>
                </a:solidFill>
                <a:latin typeface="Courier New" charset="0"/>
                <a:ea typeface="宋体" charset="0"/>
                <a:cs typeface="宋体" charset="0"/>
              </a:rPr>
              <a:t>print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x</a:t>
            </a: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solidFill>
                  <a:srgbClr val="FF6600"/>
                </a:solidFill>
                <a:latin typeface="Courier New" charset="0"/>
                <a:ea typeface="宋体" charset="0"/>
                <a:cs typeface="宋体" charset="0"/>
              </a:rPr>
              <a:t>print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y</a:t>
            </a:r>
            <a:endParaRPr lang="en-US" altLang="zh-CN" sz="1800" dirty="0"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48133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1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很好的理解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9" name="矩形 10"/>
          <p:cNvSpPr/>
          <p:nvPr/>
        </p:nvSpPr>
        <p:spPr>
          <a:xfrm>
            <a:off x="849313" y="1607234"/>
            <a:ext cx="706596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赋值使用</a:t>
            </a:r>
            <a:r>
              <a:rPr lang="en-US" altLang="zh-CN" dirty="0" smtClean="0">
                <a:solidFill>
                  <a:srgbClr val="FF0000"/>
                </a:solidFill>
              </a:rPr>
              <a:t>=</a:t>
            </a:r>
            <a:r>
              <a:rPr lang="zh-CN" altLang="en-US" dirty="0" smtClean="0"/>
              <a:t>，比较使用</a:t>
            </a:r>
            <a:r>
              <a:rPr lang="en-US" altLang="zh-CN" dirty="0" smtClean="0">
                <a:solidFill>
                  <a:srgbClr val="FF0000"/>
                </a:solidFill>
              </a:rPr>
              <a:t>==</a:t>
            </a:r>
            <a:r>
              <a:rPr lang="zh-CN" altLang="en-US" dirty="0" smtClean="0"/>
              <a:t>，没有</a:t>
            </a:r>
            <a:r>
              <a:rPr lang="en-US" altLang="zh-CN" dirty="0" smtClean="0">
                <a:solidFill>
                  <a:srgbClr val="FF0000"/>
                </a:solidFill>
              </a:rPr>
              <a:t>===</a:t>
            </a:r>
            <a:r>
              <a:rPr lang="zh-CN" altLang="en-US" dirty="0" smtClean="0"/>
              <a:t>的概念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a,b</a:t>
            </a:r>
            <a:r>
              <a:rPr lang="en-US" altLang="zh-CN" dirty="0" smtClean="0"/>
              <a:t> = 1, ‘</a:t>
            </a:r>
            <a:r>
              <a:rPr lang="en-US" altLang="zh-CN" dirty="0" err="1" smtClean="0"/>
              <a:t>hahaha</a:t>
            </a:r>
            <a:r>
              <a:rPr lang="en-US" altLang="zh-CN" dirty="0" smtClean="0"/>
              <a:t>’</a:t>
            </a:r>
          </a:p>
          <a:p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单行注释使用</a:t>
            </a:r>
            <a:r>
              <a:rPr lang="en-US" altLang="zh-CN" dirty="0" smtClean="0">
                <a:solidFill>
                  <a:srgbClr val="FF0000"/>
                </a:solidFill>
              </a:rPr>
              <a:t>#</a:t>
            </a:r>
            <a:r>
              <a:rPr lang="zh-CN" altLang="en-US" dirty="0" smtClean="0"/>
              <a:t>，多行注释使用</a:t>
            </a:r>
            <a:r>
              <a:rPr lang="en-US" altLang="zh-CN" dirty="0" smtClean="0">
                <a:solidFill>
                  <a:srgbClr val="FF0000"/>
                </a:solidFill>
              </a:rPr>
              <a:t>’’’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数字类型，支持常用操作</a:t>
            </a:r>
            <a:r>
              <a:rPr lang="en-US" altLang="zh-CN" dirty="0" smtClean="0">
                <a:solidFill>
                  <a:srgbClr val="FF0000"/>
                </a:solidFill>
              </a:rPr>
              <a:t>+-*/%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字符串拼接采用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逻辑操作使用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or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not</a:t>
            </a:r>
            <a:r>
              <a:rPr lang="zh-CN" altLang="en-US" dirty="0" smtClean="0"/>
              <a:t>，没有</a:t>
            </a:r>
            <a:r>
              <a:rPr lang="en-US" altLang="zh-CN" dirty="0" smtClean="0">
                <a:solidFill>
                  <a:srgbClr val="FF0000"/>
                </a:solidFill>
              </a:rPr>
              <a:t>&amp;&amp;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||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!</a:t>
            </a:r>
            <a:r>
              <a:rPr lang="zh-CN" altLang="en-US" dirty="0" smtClean="0"/>
              <a:t>符号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最基本的输出方法是</a:t>
            </a:r>
            <a:r>
              <a:rPr lang="en-US" altLang="zh-CN" dirty="0" smtClean="0">
                <a:solidFill>
                  <a:srgbClr val="FF0000"/>
                </a:solidFill>
              </a:rPr>
              <a:t>print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变量第一次赋值，不需要声明类型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Python</a:t>
            </a:r>
            <a:r>
              <a:rPr lang="zh-CN" altLang="en-US" dirty="0" smtClean="0"/>
              <a:t>对待缩进非常严格</a:t>
            </a:r>
            <a:endParaRPr lang="en-US" altLang="zh-CN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5275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prstClr val="black"/>
                </a:solidFill>
              </a:rPr>
              <a:t>Basic </a:t>
            </a:r>
            <a:r>
              <a:rPr lang="en-US" altLang="zh-CN" sz="4400" dirty="0" err="1">
                <a:solidFill>
                  <a:prstClr val="black"/>
                </a:solidFill>
              </a:rPr>
              <a:t>Datatypes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9" name="矩形 10"/>
          <p:cNvSpPr/>
          <p:nvPr/>
        </p:nvSpPr>
        <p:spPr>
          <a:xfrm>
            <a:off x="849313" y="2013634"/>
            <a:ext cx="70659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整数型</a:t>
            </a:r>
            <a:r>
              <a:rPr lang="en-US" altLang="zh-CN" dirty="0" smtClean="0">
                <a:solidFill>
                  <a:prstClr val="black"/>
                </a:solidFill>
              </a:rPr>
              <a:t>Integers</a:t>
            </a:r>
            <a:r>
              <a:rPr lang="zh-CN" altLang="en-US" dirty="0" smtClean="0">
                <a:solidFill>
                  <a:prstClr val="black"/>
                </a:solidFill>
              </a:rPr>
              <a:t>（默认为整数）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a = 5 / 2 </a:t>
            </a: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浮点数</a:t>
            </a:r>
            <a:r>
              <a:rPr lang="en-US" altLang="zh-CN" dirty="0" smtClean="0">
                <a:solidFill>
                  <a:prstClr val="black"/>
                </a:solidFill>
              </a:rPr>
              <a:t>Floats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b </a:t>
            </a:r>
            <a:r>
              <a:rPr lang="en-US" altLang="zh-CN" dirty="0">
                <a:solidFill>
                  <a:prstClr val="black"/>
                </a:solidFill>
              </a:rPr>
              <a:t>= </a:t>
            </a:r>
            <a:r>
              <a:rPr lang="en-US" altLang="zh-CN" dirty="0" smtClean="0">
                <a:solidFill>
                  <a:prstClr val="black"/>
                </a:solidFill>
              </a:rPr>
              <a:t>3.141592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字符串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c = ‘Hello’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d = “World”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e = ‘’’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		Hello World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		I’m Shy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	‘’’</a:t>
            </a:r>
          </a:p>
          <a:p>
            <a:r>
              <a:rPr lang="zh-CN" altLang="en-US" dirty="0" smtClean="0">
                <a:solidFill>
                  <a:prstClr val="black"/>
                </a:solidFill>
              </a:rPr>
              <a:t>注：</a:t>
            </a:r>
            <a:r>
              <a:rPr lang="en-US" altLang="zh-CN" dirty="0" smtClean="0">
                <a:solidFill>
                  <a:prstClr val="black"/>
                </a:solidFill>
              </a:rPr>
              <a:t>python</a:t>
            </a:r>
            <a:r>
              <a:rPr lang="zh-CN" altLang="en-US" dirty="0" smtClean="0">
                <a:solidFill>
                  <a:prstClr val="black"/>
                </a:solidFill>
              </a:rPr>
              <a:t>不会像</a:t>
            </a:r>
            <a:r>
              <a:rPr lang="en-US" altLang="zh-CN" dirty="0" err="1" smtClean="0">
                <a:solidFill>
                  <a:prstClr val="black"/>
                </a:solidFill>
              </a:rPr>
              <a:t>php</a:t>
            </a:r>
            <a:r>
              <a:rPr lang="zh-CN" altLang="en-US" dirty="0" smtClean="0">
                <a:solidFill>
                  <a:prstClr val="black"/>
                </a:solidFill>
              </a:rPr>
              <a:t>那样自动帮你转换类型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print </a:t>
            </a:r>
            <a:r>
              <a:rPr lang="en-US" altLang="zh-CN" dirty="0" err="1" smtClean="0">
                <a:solidFill>
                  <a:prstClr val="black"/>
                </a:solidFill>
              </a:rPr>
              <a:t>c+a</a:t>
            </a:r>
            <a:r>
              <a:rPr lang="en-US" altLang="zh-CN" dirty="0" smtClean="0">
                <a:solidFill>
                  <a:prstClr val="black"/>
                </a:solidFill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</a:rPr>
              <a:t>编辑器死活不会通过的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74" y="4851251"/>
            <a:ext cx="1476126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Naming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9" name="矩形 10"/>
          <p:cNvSpPr/>
          <p:nvPr/>
        </p:nvSpPr>
        <p:spPr>
          <a:xfrm>
            <a:off x="849313" y="2013634"/>
            <a:ext cx="70659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Python</a:t>
            </a:r>
            <a:r>
              <a:rPr lang="zh-CN" altLang="en-US" dirty="0" smtClean="0">
                <a:solidFill>
                  <a:prstClr val="black"/>
                </a:solidFill>
              </a:rPr>
              <a:t>的变量名是大小写敏感的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不能以数字开始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只能包含字母、数字、下划线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err="1" smtClean="0">
                <a:solidFill>
                  <a:prstClr val="black"/>
                </a:solidFill>
              </a:rPr>
              <a:t>shy_song</a:t>
            </a:r>
            <a:r>
              <a:rPr lang="en-US" altLang="zh-CN" dirty="0" smtClean="0">
                <a:solidFill>
                  <a:prstClr val="black"/>
                </a:solidFill>
              </a:rPr>
              <a:t>   Shy  _shy2song  luck123</a:t>
            </a: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有特殊意义的字符</a:t>
            </a:r>
            <a:r>
              <a:rPr lang="zh-CN" altLang="en-US" dirty="0" smtClean="0">
                <a:solidFill>
                  <a:prstClr val="black"/>
                </a:solidFill>
              </a:rPr>
              <a:t>串不能作为变量名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0" lvl="1"/>
            <a:r>
              <a:rPr lang="en-US" altLang="zh-CN" dirty="0">
                <a:solidFill>
                  <a:prstClr val="black"/>
                </a:solidFill>
              </a:rPr>
              <a:t>	and, assert, break, class, continue, </a:t>
            </a:r>
            <a:r>
              <a:rPr lang="en-US" altLang="zh-CN" dirty="0" err="1">
                <a:solidFill>
                  <a:prstClr val="black"/>
                </a:solidFill>
              </a:rPr>
              <a:t>def</a:t>
            </a:r>
            <a:r>
              <a:rPr lang="en-US" altLang="zh-CN" dirty="0">
                <a:solidFill>
                  <a:prstClr val="black"/>
                </a:solidFill>
              </a:rPr>
              <a:t>, del, </a:t>
            </a:r>
            <a:r>
              <a:rPr lang="en-US" altLang="zh-CN" dirty="0" err="1">
                <a:solidFill>
                  <a:prstClr val="black"/>
                </a:solidFill>
              </a:rPr>
              <a:t>elif</a:t>
            </a:r>
            <a:r>
              <a:rPr lang="en-US" altLang="zh-CN" dirty="0">
                <a:solidFill>
                  <a:prstClr val="black"/>
                </a:solidFill>
              </a:rPr>
              <a:t>, else,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0"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except</a:t>
            </a:r>
            <a:r>
              <a:rPr lang="en-US" altLang="zh-CN" dirty="0">
                <a:solidFill>
                  <a:prstClr val="black"/>
                </a:solidFill>
              </a:rPr>
              <a:t>, exec, finally, for, from, global, if, import, in, is,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0"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lambda</a:t>
            </a:r>
            <a:r>
              <a:rPr lang="en-US" altLang="zh-CN" dirty="0">
                <a:solidFill>
                  <a:prstClr val="black"/>
                </a:solidFill>
              </a:rPr>
              <a:t>, not, or, pass, print, raise, return, try, </a:t>
            </a:r>
            <a:r>
              <a:rPr lang="en-US" altLang="zh-CN" dirty="0" smtClean="0">
                <a:solidFill>
                  <a:prstClr val="black"/>
                </a:solidFill>
              </a:rPr>
              <a:t>while</a:t>
            </a:r>
          </a:p>
          <a:p>
            <a:pPr marL="0" lvl="1"/>
            <a:endParaRPr lang="en-US" altLang="zh-CN" dirty="0">
              <a:solidFill>
                <a:prstClr val="black"/>
              </a:solidFill>
            </a:endParaRPr>
          </a:p>
          <a:p>
            <a:pPr marL="0" lvl="1"/>
            <a:r>
              <a:rPr lang="zh-CN" altLang="en-US" dirty="0" smtClean="0">
                <a:solidFill>
                  <a:prstClr val="black"/>
                </a:solidFill>
              </a:rPr>
              <a:t>注：未声明的变量不能使用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0" lvl="1"/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print </a:t>
            </a:r>
            <a:r>
              <a:rPr lang="en-US" altLang="zh-CN" dirty="0" err="1" smtClean="0">
                <a:solidFill>
                  <a:prstClr val="black"/>
                </a:solidFill>
              </a:rPr>
              <a:t>weishengming</a:t>
            </a:r>
            <a:r>
              <a:rPr lang="en-US" altLang="zh-CN" dirty="0" smtClean="0">
                <a:solidFill>
                  <a:prstClr val="black"/>
                </a:solidFill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</a:rPr>
              <a:t>编辑器依旧死活不会通过的</a:t>
            </a:r>
            <a:endParaRPr lang="en-US" altLang="zh-CN" dirty="0">
              <a:solidFill>
                <a:prstClr val="black"/>
              </a:solidFill>
            </a:endParaRPr>
          </a:p>
          <a:p>
            <a:pPr marL="0" lvl="1"/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85312" y="4819650"/>
            <a:ext cx="1171798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None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矩形 10"/>
          <p:cNvSpPr/>
          <p:nvPr/>
        </p:nvSpPr>
        <p:spPr>
          <a:xfrm>
            <a:off x="849313" y="2013634"/>
            <a:ext cx="70659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表示为空值，是</a:t>
            </a:r>
            <a:r>
              <a:rPr lang="en-US" altLang="zh-CN" dirty="0" smtClean="0">
                <a:solidFill>
                  <a:prstClr val="black"/>
                </a:solidFill>
              </a:rPr>
              <a:t>Python</a:t>
            </a:r>
            <a:r>
              <a:rPr lang="zh-CN" altLang="en-US" dirty="0" smtClean="0">
                <a:solidFill>
                  <a:prstClr val="black"/>
                </a:solidFill>
              </a:rPr>
              <a:t>的特殊类型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与</a:t>
            </a:r>
            <a:r>
              <a:rPr lang="en-US" altLang="zh-CN" dirty="0" smtClean="0">
                <a:solidFill>
                  <a:prstClr val="black"/>
                </a:solidFill>
              </a:rPr>
              <a:t>C++</a:t>
            </a:r>
            <a:r>
              <a:rPr lang="zh-CN" altLang="en-US" dirty="0" smtClean="0">
                <a:solidFill>
                  <a:prstClr val="black"/>
                </a:solidFill>
              </a:rPr>
              <a:t>、</a:t>
            </a:r>
            <a:r>
              <a:rPr lang="en-US" altLang="zh-CN" dirty="0" err="1" smtClean="0">
                <a:solidFill>
                  <a:prstClr val="black"/>
                </a:solidFill>
              </a:rPr>
              <a:t>php</a:t>
            </a:r>
            <a:r>
              <a:rPr lang="zh-CN" altLang="en-US" dirty="0" smtClean="0">
                <a:solidFill>
                  <a:prstClr val="black"/>
                </a:solidFill>
              </a:rPr>
              <a:t>中的</a:t>
            </a:r>
            <a:r>
              <a:rPr lang="en-US" altLang="zh-CN" dirty="0" smtClean="0">
                <a:solidFill>
                  <a:prstClr val="black"/>
                </a:solidFill>
              </a:rPr>
              <a:t>NULL</a:t>
            </a:r>
            <a:r>
              <a:rPr lang="zh-CN" altLang="en-US" dirty="0" smtClean="0">
                <a:solidFill>
                  <a:prstClr val="black"/>
                </a:solidFill>
              </a:rPr>
              <a:t>不同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None</a:t>
            </a:r>
            <a:r>
              <a:rPr lang="zh-CN" altLang="en-US" dirty="0" smtClean="0">
                <a:solidFill>
                  <a:prstClr val="black"/>
                </a:solidFill>
              </a:rPr>
              <a:t>和其它任何值比较都返回</a:t>
            </a:r>
            <a:r>
              <a:rPr lang="en-US" altLang="zh-CN" dirty="0" smtClean="0">
                <a:solidFill>
                  <a:prstClr val="black"/>
                </a:solidFill>
              </a:rPr>
              <a:t>False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它有自己的数据类型</a:t>
            </a:r>
            <a:r>
              <a:rPr lang="en-US" altLang="zh-CN" dirty="0" err="1" smtClean="0">
                <a:solidFill>
                  <a:prstClr val="black"/>
                </a:solidFill>
              </a:rPr>
              <a:t>NoneType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函数没有明确返回值的话，默认返回</a:t>
            </a:r>
            <a:r>
              <a:rPr lang="en-US" altLang="zh-CN" dirty="0" smtClean="0">
                <a:solidFill>
                  <a:prstClr val="black"/>
                </a:solidFill>
              </a:rPr>
              <a:t>None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不能与其它类型进行计算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4864100"/>
            <a:ext cx="161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String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40" y="2309101"/>
            <a:ext cx="4238360" cy="2798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13" y="3848100"/>
            <a:ext cx="2748227" cy="1511300"/>
          </a:xfrm>
          <a:prstGeom prst="rect">
            <a:avLst/>
          </a:prstGeom>
        </p:spPr>
      </p:pic>
      <p:sp>
        <p:nvSpPr>
          <p:cNvPr id="16" name="矩形 10"/>
          <p:cNvSpPr/>
          <p:nvPr/>
        </p:nvSpPr>
        <p:spPr>
          <a:xfrm>
            <a:off x="769938" y="1828968"/>
            <a:ext cx="7065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和其它语言一样，</a:t>
            </a:r>
            <a:r>
              <a:rPr lang="en-US" altLang="zh-CN" dirty="0" smtClean="0">
                <a:solidFill>
                  <a:prstClr val="black"/>
                </a:solidFill>
              </a:rPr>
              <a:t>python</a:t>
            </a:r>
            <a:r>
              <a:rPr lang="zh-CN" altLang="en-US" dirty="0" smtClean="0">
                <a:solidFill>
                  <a:prstClr val="black"/>
                </a:solidFill>
              </a:rPr>
              <a:t>的</a:t>
            </a:r>
            <a:r>
              <a:rPr lang="en-US" altLang="zh-CN" dirty="0" smtClean="0">
                <a:solidFill>
                  <a:prstClr val="black"/>
                </a:solidFill>
              </a:rPr>
              <a:t>string</a:t>
            </a:r>
            <a:r>
              <a:rPr lang="zh-CN" altLang="en-US" dirty="0" smtClean="0">
                <a:solidFill>
                  <a:prstClr val="black"/>
                </a:solidFill>
              </a:rPr>
              <a:t>拥有所有常用的方法。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7" name="矩形 10"/>
          <p:cNvSpPr/>
          <p:nvPr/>
        </p:nvSpPr>
        <p:spPr>
          <a:xfrm>
            <a:off x="4372240" y="2870368"/>
            <a:ext cx="2676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这年头，没有点特色怎么在江湖混呀</a:t>
            </a:r>
            <a:r>
              <a:rPr lang="zh-CN" altLang="zh-CN" dirty="0">
                <a:solidFill>
                  <a:prstClr val="black"/>
                </a:solidFill>
              </a:rPr>
              <a:t>！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8" name="矩形 10"/>
          <p:cNvSpPr/>
          <p:nvPr/>
        </p:nvSpPr>
        <p:spPr>
          <a:xfrm>
            <a:off x="769938" y="5816768"/>
            <a:ext cx="7065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a = ‘0123456789’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print a[0], a[-1], a[2:6], a[::], a[::-2]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5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Tuple</a:t>
            </a:r>
            <a:r>
              <a:rPr lang="zh-CN" altLang="en-US" sz="4400" dirty="0" smtClean="0">
                <a:solidFill>
                  <a:prstClr val="black"/>
                </a:solidFill>
              </a:rPr>
              <a:t>、</a:t>
            </a:r>
            <a:r>
              <a:rPr lang="en-US" altLang="zh-CN" sz="4400" dirty="0" smtClean="0">
                <a:solidFill>
                  <a:prstClr val="black"/>
                </a:solidFill>
              </a:rPr>
              <a:t>List</a:t>
            </a:r>
            <a:r>
              <a:rPr lang="zh-CN" altLang="en-US" sz="4400" dirty="0" smtClean="0">
                <a:solidFill>
                  <a:prstClr val="black"/>
                </a:solidFill>
              </a:rPr>
              <a:t>、</a:t>
            </a:r>
            <a:r>
              <a:rPr lang="en-US" altLang="zh-CN" sz="4400" dirty="0" err="1" smtClean="0">
                <a:solidFill>
                  <a:prstClr val="black"/>
                </a:solidFill>
              </a:rPr>
              <a:t>Dict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49313" y="1765298"/>
            <a:ext cx="7772400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# </a:t>
            </a:r>
            <a:r>
              <a:rPr lang="zh-CN" altLang="en-US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元祖，不可变序列，数据一旦确立就不能改变</a:t>
            </a:r>
            <a:endParaRPr lang="en-US" altLang="zh-CN" sz="1800" b="1" dirty="0" smtClean="0"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/>
            <a:r>
              <a:rPr lang="en-US" altLang="zh-CN" sz="1800" b="1" dirty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x = </a:t>
            </a:r>
            <a:r>
              <a:rPr lang="zh-CN" altLang="en-US" sz="1800" b="1" dirty="0" smtClean="0">
                <a:latin typeface="Courier New" charset="0"/>
                <a:ea typeface="宋体" charset="0"/>
                <a:cs typeface="宋体" charset="0"/>
              </a:rPr>
              <a:t>（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1, ‘</a:t>
            </a:r>
            <a:r>
              <a:rPr lang="en-US" altLang="zh-CN" sz="1800" b="1" dirty="0">
                <a:latin typeface="Courier New" charset="0"/>
                <a:ea typeface="宋体" charset="0"/>
                <a:cs typeface="宋体" charset="0"/>
              </a:rPr>
              <a:t>H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ello World’, False, 3.14</a:t>
            </a:r>
            <a:r>
              <a:rPr lang="zh-CN" altLang="en-US" sz="1800" b="1" dirty="0" smtClean="0">
                <a:latin typeface="Courier New" charset="0"/>
                <a:ea typeface="宋体" charset="0"/>
                <a:cs typeface="宋体" charset="0"/>
              </a:rPr>
              <a:t>） </a:t>
            </a:r>
            <a:endParaRPr lang="en-US" altLang="zh-CN" sz="1800" b="1" dirty="0" smtClean="0"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/>
            <a:endParaRPr lang="en-US" altLang="zh-CN" sz="1800" b="1" dirty="0" smtClean="0"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/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#</a:t>
            </a:r>
            <a:r>
              <a:rPr lang="zh-CN" altLang="en-US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 列表，一组有序项目的集合。可变的数据类型</a:t>
            </a:r>
            <a:r>
              <a:rPr lang="en-US" altLang="zh-CN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【</a:t>
            </a:r>
            <a:r>
              <a:rPr lang="zh-CN" altLang="en-US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可进行增删改查</a:t>
            </a:r>
            <a:r>
              <a:rPr lang="en-US" altLang="zh-CN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】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/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宋体" charset="0"/>
                <a:cs typeface="宋体" charset="0"/>
              </a:rPr>
              <a:t> </a:t>
            </a: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y =  [2, ‘Hello Shy’, True, (1, 2, 3)]</a:t>
            </a:r>
          </a:p>
          <a:p>
            <a:pPr algn="l" eaLnBrk="1" hangingPunct="1"/>
            <a:endParaRPr lang="en-US" altLang="zh-CN" sz="1800" b="1" dirty="0" smtClean="0"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/>
            <a:r>
              <a:rPr lang="en-US" altLang="zh-CN" sz="1800" b="1" dirty="0" smtClean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 # </a:t>
            </a:r>
            <a:r>
              <a:rPr lang="zh-CN" altLang="en-US" sz="1800" b="1" dirty="0">
                <a:solidFill>
                  <a:srgbClr val="008000"/>
                </a:solidFill>
                <a:latin typeface="Courier New" charset="0"/>
                <a:ea typeface="宋体" charset="0"/>
                <a:cs typeface="宋体" charset="0"/>
              </a:rPr>
              <a:t>字典，键值对的集合，字典是无序的，在字典中通过键来访问成员</a:t>
            </a:r>
            <a:endParaRPr lang="en-US" altLang="zh-CN" sz="1800" b="1" dirty="0" smtClean="0">
              <a:solidFill>
                <a:srgbClr val="008000"/>
              </a:solidFill>
              <a:latin typeface="Courier New" charset="0"/>
              <a:ea typeface="宋体" charset="0"/>
              <a:cs typeface="宋体" charset="0"/>
            </a:endParaRPr>
          </a:p>
          <a:p>
            <a:pPr algn="l" eaLnBrk="1" hangingPunct="1">
              <a:buFontTx/>
              <a:buNone/>
            </a:pPr>
            <a:r>
              <a:rPr lang="en-US" altLang="zh-CN" sz="1800" b="1" dirty="0" smtClean="0">
                <a:latin typeface="Courier New" charset="0"/>
                <a:ea typeface="宋体" charset="0"/>
                <a:cs typeface="宋体" charset="0"/>
              </a:rPr>
              <a:t> z = {1:2, ‘1’:2, (1,2):[‘Hello Shy’, 567]}</a:t>
            </a:r>
            <a:endParaRPr lang="en-US" altLang="zh-CN" sz="1800" b="1" dirty="0">
              <a:solidFill>
                <a:srgbClr val="3366FF"/>
              </a:solidFill>
              <a:latin typeface="Courier New" charset="0"/>
              <a:ea typeface="宋体" charset="0"/>
              <a:cs typeface="宋体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849313" y="4940299"/>
            <a:ext cx="7065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dirty="0" smtClean="0">
                <a:solidFill>
                  <a:prstClr val="black"/>
                </a:solidFill>
              </a:rPr>
              <a:t>注：元组仅有一个元素的时候，创建需要加逗号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0" lvl="1"/>
            <a:r>
              <a:rPr lang="en-US" altLang="zh-CN" dirty="0" smtClean="0">
                <a:solidFill>
                  <a:prstClr val="black"/>
                </a:solidFill>
              </a:rPr>
              <a:t>X = (123, )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4819650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Set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F2F2F"/>
              </a:buClr>
              <a:buSzPct val="50000"/>
              <a:buFont typeface="Wingdings 2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/>
              <a:ea typeface="黑体"/>
              <a:cs typeface="+mn-cs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1918384"/>
            <a:ext cx="7065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集合是一个无序的、不重复的元素集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set([ ‘Hello’, ‘World’, ‘I\’m’, ‘Shy’ ])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如何删除重复数据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a = [1, 2, 4, 5, 3, 1, 9, 4]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b = list( set(a) )</a:t>
            </a:r>
          </a:p>
          <a:p>
            <a:pPr marL="285750" indent="-285750">
              <a:buFont typeface="Arial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集合可以做交集、并集、补集、差集等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s1 = set([1, 2, 3])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s2 = set([2, 4])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</a:rPr>
              <a:t>s1 &amp; s2			#{2}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s1 </a:t>
            </a:r>
            <a:r>
              <a:rPr lang="en-US" altLang="zh-CN" dirty="0" smtClean="0">
                <a:solidFill>
                  <a:prstClr val="black"/>
                </a:solidFill>
              </a:rPr>
              <a:t>| </a:t>
            </a:r>
            <a:r>
              <a:rPr lang="en-US" altLang="zh-CN" dirty="0">
                <a:solidFill>
                  <a:prstClr val="black"/>
                </a:solidFill>
              </a:rPr>
              <a:t>s2			</a:t>
            </a:r>
            <a:r>
              <a:rPr lang="en-US" altLang="zh-CN" dirty="0" smtClean="0">
                <a:solidFill>
                  <a:prstClr val="black"/>
                </a:solidFill>
              </a:rPr>
              <a:t>#{1, 2, 3, 4}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s1 </a:t>
            </a:r>
            <a:r>
              <a:rPr lang="en-US" altLang="zh-CN" dirty="0" smtClean="0">
                <a:solidFill>
                  <a:prstClr val="black"/>
                </a:solidFill>
              </a:rPr>
              <a:t>- </a:t>
            </a:r>
            <a:r>
              <a:rPr lang="en-US" altLang="zh-CN" dirty="0">
                <a:solidFill>
                  <a:prstClr val="black"/>
                </a:solidFill>
              </a:rPr>
              <a:t>s2			</a:t>
            </a:r>
            <a:r>
              <a:rPr lang="en-US" altLang="zh-CN" dirty="0" smtClean="0">
                <a:solidFill>
                  <a:prstClr val="black"/>
                </a:solidFill>
              </a:rPr>
              <a:t>#{1, 3}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s1 </a:t>
            </a:r>
            <a:r>
              <a:rPr lang="en-US" altLang="zh-CN" dirty="0" smtClean="0">
                <a:solidFill>
                  <a:prstClr val="black"/>
                </a:solidFill>
              </a:rPr>
              <a:t>^ </a:t>
            </a:r>
            <a:r>
              <a:rPr lang="en-US" altLang="zh-CN" dirty="0">
                <a:solidFill>
                  <a:prstClr val="black"/>
                </a:solidFill>
              </a:rPr>
              <a:t>s2			</a:t>
            </a:r>
            <a:r>
              <a:rPr lang="en-US" altLang="zh-CN" dirty="0" smtClean="0">
                <a:solidFill>
                  <a:prstClr val="black"/>
                </a:solidFill>
              </a:rPr>
              <a:t>#{1, 3, 4}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5054600"/>
            <a:ext cx="13017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8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213100" y="4681538"/>
            <a:ext cx="247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作者</a:t>
            </a:r>
            <a:r>
              <a:rPr lang="zh-CN" altLang="en-US" sz="24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：</a:t>
            </a:r>
            <a:r>
              <a:rPr lang="en-US" altLang="zh-CN" sz="2400" dirty="0" err="1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Shy.Song</a:t>
            </a:r>
            <a:endParaRPr lang="en-US" altLang="zh-CN" sz="2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147763" y="2636838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乱弹</a:t>
            </a:r>
            <a:r>
              <a:rPr lang="en-US" altLang="zh-CN" sz="4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Python</a:t>
            </a:r>
            <a:endParaRPr lang="zh-CN" altLang="en-US" sz="4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FDAF4E5-E175-4EBB-A4DA-43920D94F24E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581400" y="5319713"/>
            <a:ext cx="19784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  <a:r>
              <a:rPr lang="en-US" altLang="zh-CN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2014-06-12</a:t>
            </a:r>
            <a:endParaRPr lang="zh-CN" altLang="en-US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prstClr val="black"/>
                </a:solidFill>
              </a:rPr>
              <a:t>F</a:t>
            </a:r>
            <a:r>
              <a:rPr lang="en-US" altLang="zh-CN" sz="4400" dirty="0" smtClean="0">
                <a:solidFill>
                  <a:prstClr val="black"/>
                </a:solidFill>
              </a:rPr>
              <a:t>or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2013633"/>
            <a:ext cx="70659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Python </a:t>
            </a:r>
            <a:r>
              <a:rPr lang="zh-CN" altLang="en-US" dirty="0" smtClean="0">
                <a:solidFill>
                  <a:prstClr val="black"/>
                </a:solidFill>
              </a:rPr>
              <a:t>的 </a:t>
            </a:r>
            <a:r>
              <a:rPr lang="en-US" altLang="zh-CN" dirty="0" smtClean="0">
                <a:solidFill>
                  <a:prstClr val="black"/>
                </a:solidFill>
              </a:rPr>
              <a:t>For </a:t>
            </a:r>
            <a:r>
              <a:rPr lang="zh-CN" altLang="en-US" dirty="0" smtClean="0">
                <a:solidFill>
                  <a:prstClr val="black"/>
                </a:solidFill>
              </a:rPr>
              <a:t>和</a:t>
            </a:r>
            <a:r>
              <a:rPr lang="en-US" altLang="zh-CN" dirty="0" err="1" smtClean="0">
                <a:solidFill>
                  <a:prstClr val="black"/>
                </a:solidFill>
              </a:rPr>
              <a:t>php</a:t>
            </a:r>
            <a:r>
              <a:rPr lang="zh-CN" altLang="en-US" dirty="0" smtClean="0">
                <a:solidFill>
                  <a:prstClr val="black"/>
                </a:solidFill>
              </a:rPr>
              <a:t>语言不太一样，更好用，更便捷，更清晰。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f</a:t>
            </a:r>
            <a:r>
              <a:rPr lang="en-US" altLang="zh-CN" dirty="0" smtClean="0">
                <a:solidFill>
                  <a:prstClr val="black"/>
                </a:solidFill>
              </a:rPr>
              <a:t>or i in range(10)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f</a:t>
            </a:r>
            <a:r>
              <a:rPr lang="en-US" altLang="zh-CN" dirty="0" smtClean="0">
                <a:solidFill>
                  <a:prstClr val="black"/>
                </a:solidFill>
              </a:rPr>
              <a:t>or c in ‘hello world’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f</a:t>
            </a:r>
            <a:r>
              <a:rPr lang="en-US" altLang="zh-CN" dirty="0" smtClean="0">
                <a:solidFill>
                  <a:prstClr val="black"/>
                </a:solidFill>
              </a:rPr>
              <a:t>or item in [9, 12, 15, 18]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f</a:t>
            </a:r>
            <a:r>
              <a:rPr lang="en-US" altLang="zh-CN" dirty="0" smtClean="0">
                <a:solidFill>
                  <a:prstClr val="black"/>
                </a:solidFill>
              </a:rPr>
              <a:t>or i in range(</a:t>
            </a:r>
            <a:r>
              <a:rPr lang="en-US" altLang="zh-CN" dirty="0" err="1" smtClean="0">
                <a:solidFill>
                  <a:prstClr val="black"/>
                </a:solidFill>
              </a:rPr>
              <a:t>len</a:t>
            </a:r>
            <a:r>
              <a:rPr lang="en-US" altLang="zh-CN" dirty="0" smtClean="0">
                <a:solidFill>
                  <a:prstClr val="black"/>
                </a:solidFill>
              </a:rPr>
              <a:t>(list1)):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       print list1[</a:t>
            </a:r>
            <a:r>
              <a:rPr lang="en-US" altLang="zh-CN" dirty="0" err="1" smtClean="0">
                <a:solidFill>
                  <a:prstClr val="black"/>
                </a:solidFill>
              </a:rPr>
              <a:t>i</a:t>
            </a:r>
            <a:r>
              <a:rPr lang="en-US" altLang="zh-CN" dirty="0" smtClean="0">
                <a:solidFill>
                  <a:prstClr val="black"/>
                </a:solidFill>
              </a:rPr>
              <a:t>]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f</a:t>
            </a:r>
            <a:r>
              <a:rPr lang="en-US" altLang="zh-CN" dirty="0" smtClean="0">
                <a:solidFill>
                  <a:prstClr val="black"/>
                </a:solidFill>
              </a:rPr>
              <a:t>or i in range(1, 100, 2):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        print i**2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172" y="4424272"/>
            <a:ext cx="107922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 smtClean="0">
                <a:solidFill>
                  <a:prstClr val="black"/>
                </a:solidFill>
              </a:rPr>
              <a:t>Def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2013631"/>
            <a:ext cx="706596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函数声明使用</a:t>
            </a:r>
            <a:r>
              <a:rPr lang="en-US" altLang="zh-CN" dirty="0" err="1" smtClean="0">
                <a:solidFill>
                  <a:prstClr val="black"/>
                </a:solidFill>
              </a:rPr>
              <a:t>def</a:t>
            </a:r>
            <a:endParaRPr lang="zh-CN" altLang="en-US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</a:t>
            </a:r>
            <a:r>
              <a:rPr lang="en-US" altLang="zh-CN" dirty="0" err="1" smtClean="0">
                <a:solidFill>
                  <a:prstClr val="black"/>
                </a:solidFill>
              </a:rPr>
              <a:t>def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func1(a</a:t>
            </a:r>
            <a:r>
              <a:rPr lang="en-US" altLang="zh-CN" dirty="0" smtClean="0">
                <a:solidFill>
                  <a:prstClr val="black"/>
                </a:solidFill>
              </a:rPr>
              <a:t>, b):</a:t>
            </a:r>
            <a:endParaRPr lang="zh-CN" altLang="en-US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	q </a:t>
            </a:r>
            <a:r>
              <a:rPr lang="en-US" altLang="zh-CN" dirty="0">
                <a:solidFill>
                  <a:prstClr val="black"/>
                </a:solidFill>
              </a:rPr>
              <a:t>= </a:t>
            </a:r>
            <a:r>
              <a:rPr lang="en-US" altLang="zh-CN" dirty="0" smtClean="0">
                <a:solidFill>
                  <a:prstClr val="black"/>
                </a:solidFill>
              </a:rPr>
              <a:t>a**2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	p </a:t>
            </a:r>
            <a:r>
              <a:rPr lang="en-US" altLang="zh-CN" dirty="0">
                <a:solidFill>
                  <a:prstClr val="black"/>
                </a:solidFill>
              </a:rPr>
              <a:t>= </a:t>
            </a:r>
            <a:r>
              <a:rPr lang="en-US" altLang="zh-CN" dirty="0" smtClean="0">
                <a:solidFill>
                  <a:prstClr val="black"/>
                </a:solidFill>
              </a:rPr>
              <a:t>b**3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	return </a:t>
            </a:r>
            <a:r>
              <a:rPr lang="en-US" altLang="zh-CN" dirty="0" err="1" smtClean="0">
                <a:solidFill>
                  <a:prstClr val="black"/>
                </a:solidFill>
              </a:rPr>
              <a:t>q+p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调用</a:t>
            </a:r>
            <a:r>
              <a:rPr lang="zh-CN" altLang="en-US" dirty="0">
                <a:solidFill>
                  <a:prstClr val="black"/>
                </a:solidFill>
              </a:rPr>
              <a:t>方式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a = </a:t>
            </a:r>
            <a:r>
              <a:rPr lang="en-US" altLang="zh-CN" dirty="0" smtClean="0">
                <a:solidFill>
                  <a:prstClr val="black"/>
                </a:solidFill>
              </a:rPr>
              <a:t>func1(1, 3)            # </a:t>
            </a:r>
            <a:r>
              <a:rPr lang="en-US" altLang="zh-CN" dirty="0">
                <a:solidFill>
                  <a:prstClr val="black"/>
                </a:solidFill>
              </a:rPr>
              <a:t>a = </a:t>
            </a:r>
            <a:r>
              <a:rPr lang="en-US" altLang="zh-CN" dirty="0" smtClean="0">
                <a:solidFill>
                  <a:prstClr val="black"/>
                </a:solidFill>
              </a:rPr>
              <a:t>28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返回多个值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	</a:t>
            </a:r>
            <a:r>
              <a:rPr lang="en-US" altLang="zh-CN" dirty="0" err="1" smtClean="0">
                <a:solidFill>
                  <a:prstClr val="black"/>
                </a:solidFill>
              </a:rPr>
              <a:t>def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func1(a, b):</a:t>
            </a:r>
            <a:endParaRPr lang="zh-CN" altLang="en-US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		q = a**2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	p = b**3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		return </a:t>
            </a:r>
            <a:r>
              <a:rPr lang="en-US" altLang="zh-CN" dirty="0" err="1" smtClean="0">
                <a:solidFill>
                  <a:prstClr val="black"/>
                </a:solidFill>
              </a:rPr>
              <a:t>q,p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zh-CN" altLang="en-US" dirty="0">
              <a:solidFill>
                <a:prstClr val="black"/>
              </a:solidFill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</a:rPr>
              <a:t>x,y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= </a:t>
            </a:r>
            <a:r>
              <a:rPr lang="en-US" altLang="zh-CN" dirty="0" smtClean="0">
                <a:solidFill>
                  <a:prstClr val="black"/>
                </a:solidFill>
              </a:rPr>
              <a:t>func1(5, 2) 	       # </a:t>
            </a:r>
            <a:r>
              <a:rPr lang="en-US" altLang="zh-CN" dirty="0">
                <a:solidFill>
                  <a:prstClr val="black"/>
                </a:solidFill>
              </a:rPr>
              <a:t>x = </a:t>
            </a:r>
            <a:r>
              <a:rPr lang="en-US" altLang="zh-CN" dirty="0" smtClean="0">
                <a:solidFill>
                  <a:prstClr val="black"/>
                </a:solidFill>
              </a:rPr>
              <a:t>25, </a:t>
            </a:r>
            <a:r>
              <a:rPr lang="en-US" altLang="zh-CN" dirty="0">
                <a:solidFill>
                  <a:prstClr val="black"/>
                </a:solidFill>
              </a:rPr>
              <a:t>y = </a:t>
            </a:r>
            <a:r>
              <a:rPr lang="en-US" altLang="zh-CN" dirty="0" smtClean="0">
                <a:solidFill>
                  <a:prstClr val="black"/>
                </a:solidFill>
              </a:rPr>
              <a:t>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24" y="3920812"/>
            <a:ext cx="976451" cy="23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0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Class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1613009"/>
            <a:ext cx="706596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</a:rPr>
              <a:t>class Life: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</a:t>
            </a:r>
            <a:r>
              <a:rPr lang="en-US" altLang="zh-CN" sz="1400" dirty="0" err="1">
                <a:solidFill>
                  <a:prstClr val="black"/>
                </a:solidFill>
              </a:rPr>
              <a:t>def</a:t>
            </a:r>
            <a:r>
              <a:rPr lang="en-US" altLang="zh-CN" sz="1400" dirty="0">
                <a:solidFill>
                  <a:prstClr val="black"/>
                </a:solidFill>
              </a:rPr>
              <a:t> __</a:t>
            </a:r>
            <a:r>
              <a:rPr lang="en-US" altLang="zh-CN" sz="1400" dirty="0" err="1">
                <a:solidFill>
                  <a:prstClr val="black"/>
                </a:solidFill>
              </a:rPr>
              <a:t>init</a:t>
            </a:r>
            <a:r>
              <a:rPr lang="en-US" altLang="zh-CN" sz="1400" dirty="0">
                <a:solidFill>
                  <a:prstClr val="black"/>
                </a:solidFill>
              </a:rPr>
              <a:t>__(self, name):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self.name = name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</a:t>
            </a:r>
            <a:r>
              <a:rPr lang="en-US" altLang="zh-CN" sz="1400" dirty="0" err="1">
                <a:solidFill>
                  <a:prstClr val="black"/>
                </a:solidFill>
              </a:rPr>
              <a:t>self.mood</a:t>
            </a:r>
            <a:r>
              <a:rPr lang="en-US" altLang="zh-CN" sz="1400" dirty="0">
                <a:solidFill>
                  <a:prstClr val="black"/>
                </a:solidFill>
              </a:rPr>
              <a:t> = ''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</a:t>
            </a:r>
            <a:r>
              <a:rPr lang="en-US" altLang="zh-CN" sz="1400" dirty="0" err="1">
                <a:solidFill>
                  <a:prstClr val="black"/>
                </a:solidFill>
              </a:rPr>
              <a:t>def</a:t>
            </a:r>
            <a:r>
              <a:rPr lang="en-US" altLang="zh-CN" sz="1400" dirty="0">
                <a:solidFill>
                  <a:prstClr val="black"/>
                </a:solidFill>
              </a:rPr>
              <a:t> day():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</a:t>
            </a:r>
            <a:r>
              <a:rPr lang="en-US" altLang="zh-CN" sz="1400" dirty="0" err="1">
                <a:solidFill>
                  <a:prstClr val="black"/>
                </a:solidFill>
              </a:rPr>
              <a:t>time.sleep</a:t>
            </a:r>
            <a:r>
              <a:rPr lang="en-US" altLang="zh-CN" sz="1400" dirty="0">
                <a:solidFill>
                  <a:prstClr val="black"/>
                </a:solidFill>
              </a:rPr>
              <a:t>(60*60*24)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</a:t>
            </a:r>
            <a:r>
              <a:rPr lang="en-US" altLang="zh-CN" sz="1400" dirty="0" err="1">
                <a:solidFill>
                  <a:prstClr val="black"/>
                </a:solidFill>
              </a:rPr>
              <a:t>def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</a:rPr>
              <a:t>setMood</a:t>
            </a:r>
            <a:r>
              <a:rPr lang="en-US" altLang="zh-CN" sz="1400" dirty="0">
                <a:solidFill>
                  <a:prstClr val="black"/>
                </a:solidFill>
              </a:rPr>
              <a:t>(self, mood):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</a:t>
            </a:r>
            <a:r>
              <a:rPr lang="en-US" altLang="zh-CN" sz="1400" dirty="0" err="1">
                <a:solidFill>
                  <a:prstClr val="black"/>
                </a:solidFill>
              </a:rPr>
              <a:t>self.mood</a:t>
            </a:r>
            <a:r>
              <a:rPr lang="en-US" altLang="zh-CN" sz="1400" dirty="0">
                <a:solidFill>
                  <a:prstClr val="black"/>
                </a:solidFill>
              </a:rPr>
              <a:t> = mood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</a:t>
            </a:r>
            <a:r>
              <a:rPr lang="en-US" altLang="zh-CN" sz="1400" dirty="0" err="1">
                <a:solidFill>
                  <a:prstClr val="black"/>
                </a:solidFill>
              </a:rPr>
              <a:t>def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</a:rPr>
              <a:t>enjoy(self):</a:t>
            </a:r>
            <a:endParaRPr lang="en-US" altLang="zh-CN" sz="1400" dirty="0">
              <a:solidFill>
                <a:prstClr val="black"/>
              </a:solidFill>
            </a:endParaRPr>
          </a:p>
          <a:p>
            <a:r>
              <a:rPr lang="en-US" altLang="zh-CN" sz="1400" dirty="0">
                <a:solidFill>
                  <a:prstClr val="black"/>
                </a:solidFill>
              </a:rPr>
              <a:t>        if mood == 'good':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    print self.name + '</a:t>
            </a:r>
            <a:r>
              <a:rPr lang="zh-CN" altLang="en-US" sz="1400" dirty="0">
                <a:solidFill>
                  <a:prstClr val="black"/>
                </a:solidFill>
              </a:rPr>
              <a:t>，今天天气不错挺风和日丽的！</a:t>
            </a:r>
            <a:r>
              <a:rPr lang="en-US" altLang="zh-CN" sz="1400" dirty="0">
                <a:solidFill>
                  <a:prstClr val="black"/>
                </a:solidFill>
              </a:rPr>
              <a:t>'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else: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            print self.name + '</a:t>
            </a:r>
            <a:r>
              <a:rPr lang="zh-CN" altLang="en-US" sz="1400" dirty="0">
                <a:solidFill>
                  <a:prstClr val="black"/>
                </a:solidFill>
              </a:rPr>
              <a:t>，今天天气糟糕透</a:t>
            </a:r>
            <a:r>
              <a:rPr lang="zh-CN" altLang="en-US" sz="1400" dirty="0" smtClean="0">
                <a:solidFill>
                  <a:prstClr val="black"/>
                </a:solidFill>
              </a:rPr>
              <a:t>了</a:t>
            </a:r>
            <a:r>
              <a:rPr lang="en-US" altLang="zh-CN" sz="1400" dirty="0" smtClean="0">
                <a:solidFill>
                  <a:prstClr val="black"/>
                </a:solidFill>
              </a:rPr>
              <a:t>…‘</a:t>
            </a:r>
          </a:p>
          <a:p>
            <a:endParaRPr lang="en-US" altLang="zh-CN" sz="1400" dirty="0">
              <a:solidFill>
                <a:prstClr val="black"/>
              </a:solidFill>
            </a:endParaRP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ongbao</a:t>
            </a:r>
            <a:r>
              <a:rPr lang="en-US" altLang="zh-CN" sz="1200" dirty="0" smtClean="0">
                <a:solidFill>
                  <a:prstClr val="black"/>
                </a:solidFill>
              </a:rPr>
              <a:t> = Life(‘Lucky Shy’)</a:t>
            </a:r>
          </a:p>
          <a:p>
            <a:r>
              <a:rPr lang="en-US" altLang="zh-CN" sz="1200" dirty="0" err="1" smtClean="0">
                <a:solidFill>
                  <a:prstClr val="black"/>
                </a:solidFill>
              </a:rPr>
              <a:t>hongbao.setMood</a:t>
            </a:r>
            <a:r>
              <a:rPr lang="en-US" altLang="zh-CN" sz="1200" dirty="0" smtClean="0">
                <a:solidFill>
                  <a:prstClr val="black"/>
                </a:solidFill>
              </a:rPr>
              <a:t>(‘good’)</a:t>
            </a:r>
          </a:p>
          <a:p>
            <a:r>
              <a:rPr lang="en-US" altLang="zh-CN" sz="1200" dirty="0" err="1" smtClean="0">
                <a:solidFill>
                  <a:prstClr val="black"/>
                </a:solidFill>
              </a:rPr>
              <a:t>hongbao.day</a:t>
            </a:r>
            <a:r>
              <a:rPr lang="en-US" altLang="zh-CN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ongbao.enjoy</a:t>
            </a:r>
            <a:r>
              <a:rPr lang="en-US" altLang="zh-CN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hongbao.setMood</a:t>
            </a:r>
            <a:r>
              <a:rPr lang="en-US" altLang="zh-CN" sz="1200" dirty="0">
                <a:solidFill>
                  <a:prstClr val="black"/>
                </a:solidFill>
              </a:rPr>
              <a:t>(‘good’)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hongbao.day</a:t>
            </a:r>
            <a:r>
              <a:rPr lang="en-US" altLang="zh-CN" sz="1200" dirty="0">
                <a:solidFill>
                  <a:prstClr val="black"/>
                </a:solidFill>
              </a:rPr>
              <a:t>()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ongbao.enjoy</a:t>
            </a:r>
            <a:r>
              <a:rPr lang="en-US" altLang="zh-CN" sz="1200" dirty="0" smtClean="0">
                <a:solidFill>
                  <a:prstClr val="black"/>
                </a:solidFill>
              </a:rPr>
              <a:t>()</a:t>
            </a:r>
            <a:endParaRPr lang="en-US" altLang="zh-CN" sz="1400" dirty="0">
              <a:solidFill>
                <a:prstClr val="black"/>
              </a:solidFill>
            </a:endParaRP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hongbao.setMood</a:t>
            </a:r>
            <a:r>
              <a:rPr lang="en-US" altLang="zh-CN" sz="1200" dirty="0">
                <a:solidFill>
                  <a:prstClr val="black"/>
                </a:solidFill>
              </a:rPr>
              <a:t>(‘good’)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hongbao.day</a:t>
            </a:r>
            <a:r>
              <a:rPr lang="en-US" altLang="zh-CN" sz="1200" dirty="0">
                <a:solidFill>
                  <a:prstClr val="black"/>
                </a:solidFill>
              </a:rPr>
              <a:t>()</a:t>
            </a:r>
          </a:p>
          <a:p>
            <a:r>
              <a:rPr lang="en-US" altLang="zh-CN" sz="1200" dirty="0" err="1">
                <a:solidFill>
                  <a:prstClr val="black"/>
                </a:solidFill>
              </a:rPr>
              <a:t>h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ongbao.enjoy</a:t>
            </a:r>
            <a:r>
              <a:rPr lang="en-US" altLang="zh-CN" sz="1200" dirty="0">
                <a:solidFill>
                  <a:prstClr val="black"/>
                </a:solidFill>
              </a:rPr>
              <a:t>()</a:t>
            </a:r>
          </a:p>
          <a:p>
            <a:endParaRPr lang="en-US" altLang="zh-CN" sz="12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32" y="4622800"/>
            <a:ext cx="2876968" cy="20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Lambda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2032109"/>
            <a:ext cx="7065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从 </a:t>
            </a:r>
            <a:r>
              <a:rPr lang="en-US" altLang="zh-CN" dirty="0">
                <a:solidFill>
                  <a:prstClr val="black"/>
                </a:solidFill>
              </a:rPr>
              <a:t>Lisp </a:t>
            </a:r>
            <a:r>
              <a:rPr lang="zh-CN" altLang="en-US" dirty="0">
                <a:solidFill>
                  <a:prstClr val="black"/>
                </a:solidFill>
              </a:rPr>
              <a:t>语言借用来的，只是一种风格，可用函数替换</a:t>
            </a:r>
          </a:p>
          <a:p>
            <a:r>
              <a:rPr lang="en-US" altLang="zh-CN" dirty="0" err="1" smtClean="0">
                <a:solidFill>
                  <a:prstClr val="black"/>
                </a:solidFill>
              </a:rPr>
              <a:t>def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>
                <a:solidFill>
                  <a:prstClr val="black"/>
                </a:solidFill>
              </a:rPr>
              <a:t>func</a:t>
            </a:r>
            <a:r>
              <a:rPr lang="en-US" altLang="zh-CN" dirty="0">
                <a:solidFill>
                  <a:prstClr val="black"/>
                </a:solidFill>
              </a:rPr>
              <a:t>(x):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    return </a:t>
            </a:r>
            <a:r>
              <a:rPr lang="en-US" altLang="zh-CN" dirty="0">
                <a:solidFill>
                  <a:prstClr val="black"/>
                </a:solidFill>
              </a:rPr>
              <a:t>x*2 </a:t>
            </a:r>
          </a:p>
          <a:p>
            <a:r>
              <a:rPr lang="en-US" altLang="zh-CN" dirty="0" err="1" smtClean="0">
                <a:solidFill>
                  <a:prstClr val="black"/>
                </a:solidFill>
              </a:rPr>
              <a:t>func</a:t>
            </a:r>
            <a:r>
              <a:rPr lang="en-US" altLang="zh-CN" dirty="0" smtClean="0">
                <a:solidFill>
                  <a:prstClr val="black"/>
                </a:solidFill>
              </a:rPr>
              <a:t>(3</a:t>
            </a:r>
            <a:r>
              <a:rPr lang="en-US" altLang="zh-CN" dirty="0">
                <a:solidFill>
                  <a:prstClr val="black"/>
                </a:solidFill>
              </a:rPr>
              <a:t>)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g </a:t>
            </a:r>
            <a:r>
              <a:rPr lang="en-US" altLang="zh-CN" dirty="0">
                <a:solidFill>
                  <a:prstClr val="black"/>
                </a:solidFill>
              </a:rPr>
              <a:t>= lambda x: x*2 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g(3</a:t>
            </a:r>
            <a:r>
              <a:rPr lang="en-US" altLang="zh-CN" dirty="0">
                <a:solidFill>
                  <a:prstClr val="black"/>
                </a:solidFill>
              </a:rPr>
              <a:t>) 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en-US" altLang="zh-CN" dirty="0">
                <a:solidFill>
                  <a:prstClr val="black"/>
                </a:solidFill>
              </a:rPr>
              <a:t>lambda x: x*2)(3) 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思考题，请对下列数组进行排序 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先</a:t>
            </a:r>
            <a:r>
              <a:rPr lang="en-US" altLang="zh-CN" dirty="0">
                <a:solidFill>
                  <a:prstClr val="black"/>
                </a:solidFill>
              </a:rPr>
              <a:t>x</a:t>
            </a:r>
            <a:r>
              <a:rPr lang="zh-CN" altLang="en-US" dirty="0">
                <a:solidFill>
                  <a:prstClr val="black"/>
                </a:solidFill>
              </a:rPr>
              <a:t>再</a:t>
            </a:r>
            <a:r>
              <a:rPr lang="en-US" altLang="zh-CN" dirty="0">
                <a:solidFill>
                  <a:prstClr val="black"/>
                </a:solidFill>
              </a:rPr>
              <a:t>y</a:t>
            </a:r>
            <a:r>
              <a:rPr lang="zh-CN" altLang="en-US" dirty="0">
                <a:solidFill>
                  <a:prstClr val="black"/>
                </a:solidFill>
              </a:rPr>
              <a:t>，类似于</a:t>
            </a:r>
            <a:r>
              <a:rPr lang="en-US" altLang="zh-CN" dirty="0">
                <a:solidFill>
                  <a:prstClr val="black"/>
                </a:solidFill>
              </a:rPr>
              <a:t>SQL</a:t>
            </a:r>
            <a:r>
              <a:rPr lang="zh-CN" altLang="en-US" dirty="0">
                <a:solidFill>
                  <a:prstClr val="black"/>
                </a:solidFill>
              </a:rPr>
              <a:t>中的</a:t>
            </a:r>
            <a:r>
              <a:rPr lang="en-US" altLang="zh-CN" dirty="0">
                <a:solidFill>
                  <a:prstClr val="black"/>
                </a:solidFill>
              </a:rPr>
              <a:t>order by </a:t>
            </a:r>
            <a:r>
              <a:rPr lang="en-US" altLang="zh-CN" dirty="0" err="1">
                <a:solidFill>
                  <a:prstClr val="black"/>
                </a:solidFill>
              </a:rPr>
              <a:t>x,y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[{</a:t>
            </a:r>
            <a:r>
              <a:rPr lang="en-US" altLang="zh-CN" dirty="0">
                <a:solidFill>
                  <a:prstClr val="black"/>
                </a:solidFill>
              </a:rPr>
              <a:t>'x':1,'y</a:t>
            </a:r>
            <a:r>
              <a:rPr lang="en-US" altLang="zh-CN" dirty="0" smtClean="0">
                <a:solidFill>
                  <a:prstClr val="black"/>
                </a:solidFill>
              </a:rPr>
              <a:t>':4},{</a:t>
            </a:r>
            <a:r>
              <a:rPr lang="en-US" altLang="zh-CN" dirty="0">
                <a:solidFill>
                  <a:prstClr val="black"/>
                </a:solidFill>
              </a:rPr>
              <a:t>'x</a:t>
            </a:r>
            <a:r>
              <a:rPr lang="en-US" altLang="zh-CN" dirty="0" smtClean="0">
                <a:solidFill>
                  <a:prstClr val="black"/>
                </a:solidFill>
              </a:rPr>
              <a:t>':6,</a:t>
            </a:r>
            <a:r>
              <a:rPr lang="en-US" altLang="zh-CN" dirty="0">
                <a:solidFill>
                  <a:prstClr val="black"/>
                </a:solidFill>
              </a:rPr>
              <a:t>'y</a:t>
            </a:r>
            <a:r>
              <a:rPr lang="en-US" altLang="zh-CN" dirty="0" smtClean="0">
                <a:solidFill>
                  <a:prstClr val="black"/>
                </a:solidFill>
              </a:rPr>
              <a:t>':</a:t>
            </a:r>
            <a:r>
              <a:rPr lang="en-US" altLang="zh-CN" dirty="0">
                <a:solidFill>
                  <a:prstClr val="black"/>
                </a:solidFill>
              </a:rPr>
              <a:t>7</a:t>
            </a:r>
            <a:r>
              <a:rPr lang="en-US" altLang="zh-CN" dirty="0" smtClean="0">
                <a:solidFill>
                  <a:prstClr val="black"/>
                </a:solidFill>
              </a:rPr>
              <a:t>},{</a:t>
            </a:r>
            <a:r>
              <a:rPr lang="en-US" altLang="zh-CN" dirty="0">
                <a:solidFill>
                  <a:prstClr val="black"/>
                </a:solidFill>
              </a:rPr>
              <a:t>'x</a:t>
            </a:r>
            <a:r>
              <a:rPr lang="en-US" altLang="zh-CN" dirty="0" smtClean="0">
                <a:solidFill>
                  <a:prstClr val="black"/>
                </a:solidFill>
              </a:rPr>
              <a:t>':6,</a:t>
            </a:r>
            <a:r>
              <a:rPr lang="en-US" altLang="zh-CN" dirty="0">
                <a:solidFill>
                  <a:prstClr val="black"/>
                </a:solidFill>
              </a:rPr>
              <a:t>'y</a:t>
            </a:r>
            <a:r>
              <a:rPr lang="en-US" altLang="zh-CN" dirty="0" smtClean="0">
                <a:solidFill>
                  <a:prstClr val="black"/>
                </a:solidFill>
              </a:rPr>
              <a:t>':3},{</a:t>
            </a:r>
            <a:r>
              <a:rPr lang="en-US" altLang="zh-CN" dirty="0">
                <a:solidFill>
                  <a:prstClr val="black"/>
                </a:solidFill>
              </a:rPr>
              <a:t>'x</a:t>
            </a:r>
            <a:r>
              <a:rPr lang="en-US" altLang="zh-CN" dirty="0" smtClean="0">
                <a:solidFill>
                  <a:prstClr val="black"/>
                </a:solidFill>
              </a:rPr>
              <a:t>':6,</a:t>
            </a:r>
            <a:r>
              <a:rPr lang="en-US" altLang="zh-CN" dirty="0">
                <a:solidFill>
                  <a:prstClr val="black"/>
                </a:solidFill>
              </a:rPr>
              <a:t>'y</a:t>
            </a:r>
            <a:r>
              <a:rPr lang="en-US" altLang="zh-CN" dirty="0" smtClean="0">
                <a:solidFill>
                  <a:prstClr val="black"/>
                </a:solidFill>
              </a:rPr>
              <a:t>':11},{</a:t>
            </a:r>
            <a:r>
              <a:rPr lang="en-US" altLang="zh-CN" dirty="0">
                <a:solidFill>
                  <a:prstClr val="black"/>
                </a:solidFill>
              </a:rPr>
              <a:t>'x</a:t>
            </a:r>
            <a:r>
              <a:rPr lang="en-US" altLang="zh-CN" dirty="0" smtClean="0">
                <a:solidFill>
                  <a:prstClr val="black"/>
                </a:solidFill>
              </a:rPr>
              <a:t>':</a:t>
            </a:r>
            <a:r>
              <a:rPr lang="en-US" altLang="zh-CN" dirty="0">
                <a:solidFill>
                  <a:prstClr val="black"/>
                </a:solidFill>
              </a:rPr>
              <a:t>3</a:t>
            </a:r>
            <a:r>
              <a:rPr lang="en-US" altLang="zh-CN" dirty="0" smtClean="0">
                <a:solidFill>
                  <a:prstClr val="black"/>
                </a:solidFill>
              </a:rPr>
              <a:t>,</a:t>
            </a:r>
            <a:r>
              <a:rPr lang="en-US" altLang="zh-CN" dirty="0">
                <a:solidFill>
                  <a:prstClr val="black"/>
                </a:solidFill>
              </a:rPr>
              <a:t>'y</a:t>
            </a:r>
            <a:r>
              <a:rPr lang="en-US" altLang="zh-CN" dirty="0" smtClean="0">
                <a:solidFill>
                  <a:prstClr val="black"/>
                </a:solidFill>
              </a:rPr>
              <a:t>':43}]</a:t>
            </a:r>
          </a:p>
        </p:txBody>
      </p:sp>
    </p:spTree>
    <p:extLst>
      <p:ext uri="{BB962C8B-B14F-4D97-AF65-F5344CB8AC3E}">
        <p14:creationId xmlns:p14="http://schemas.microsoft.com/office/powerpoint/2010/main" val="262694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Map</a:t>
            </a:r>
            <a:r>
              <a:rPr lang="zh-CN" altLang="en-US" sz="4400" dirty="0" smtClean="0">
                <a:solidFill>
                  <a:prstClr val="black"/>
                </a:solidFill>
              </a:rPr>
              <a:t>、</a:t>
            </a:r>
            <a:r>
              <a:rPr lang="en-US" altLang="zh-CN" sz="4400" dirty="0" smtClean="0">
                <a:solidFill>
                  <a:prstClr val="black"/>
                </a:solidFill>
              </a:rPr>
              <a:t>Reduce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49313" y="1822450"/>
            <a:ext cx="6856412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849313" y="1990725"/>
            <a:ext cx="70659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云计算的核心算法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Map</a:t>
            </a:r>
            <a:r>
              <a:rPr lang="zh-CN" altLang="en-US" dirty="0">
                <a:solidFill>
                  <a:prstClr val="black"/>
                </a:solidFill>
              </a:rPr>
              <a:t>是将一个大任务拆分为很多个小任务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Reduce</a:t>
            </a:r>
            <a:r>
              <a:rPr lang="zh-CN" altLang="en-US" dirty="0">
                <a:solidFill>
                  <a:prstClr val="black"/>
                </a:solidFill>
              </a:rPr>
              <a:t>则将每个小任务的计算结果进行收集和汇总</a:t>
            </a:r>
          </a:p>
          <a:p>
            <a:r>
              <a:rPr lang="zh-CN" altLang="en-US" dirty="0">
                <a:solidFill>
                  <a:prstClr val="black"/>
                </a:solidFill>
              </a:rPr>
              <a:t>输出大任务的最终结果。</a:t>
            </a:r>
          </a:p>
          <a:p>
            <a:endParaRPr lang="zh-CN" altLang="en-US" dirty="0">
              <a:solidFill>
                <a:prstClr val="black"/>
              </a:solidFill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</a:rPr>
              <a:t>seq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= range(8)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zip(</a:t>
            </a:r>
            <a:r>
              <a:rPr lang="en-US" altLang="zh-CN" dirty="0" err="1" smtClean="0">
                <a:solidFill>
                  <a:prstClr val="black"/>
                </a:solidFill>
              </a:rPr>
              <a:t>seq</a:t>
            </a:r>
            <a:r>
              <a:rPr lang="en-US" altLang="zh-CN" dirty="0">
                <a:solidFill>
                  <a:prstClr val="black"/>
                </a:solidFill>
              </a:rPr>
              <a:t>, map(lambda x:x*x, </a:t>
            </a:r>
            <a:r>
              <a:rPr lang="en-US" altLang="zh-CN" dirty="0" err="1">
                <a:solidFill>
                  <a:prstClr val="black"/>
                </a:solidFill>
              </a:rPr>
              <a:t>seq</a:t>
            </a:r>
            <a:r>
              <a:rPr lang="en-US" altLang="zh-CN" dirty="0" smtClean="0">
                <a:solidFill>
                  <a:prstClr val="black"/>
                </a:solidFill>
              </a:rPr>
              <a:t>))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[(0, 0), (1, 1), (2, 4), (3, 9), (4, 16), (5, 25), (6, 36), (7, 49</a:t>
            </a:r>
            <a:r>
              <a:rPr lang="en-US" altLang="zh-CN" dirty="0" smtClean="0">
                <a:solidFill>
                  <a:prstClr val="black"/>
                </a:solidFill>
              </a:rPr>
              <a:t>)]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reduce(lambda </a:t>
            </a:r>
            <a:r>
              <a:rPr lang="en-US" altLang="zh-CN" dirty="0" err="1">
                <a:solidFill>
                  <a:prstClr val="black"/>
                </a:solidFill>
              </a:rPr>
              <a:t>x,y:x+y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dirty="0" smtClean="0">
                <a:solidFill>
                  <a:prstClr val="black"/>
                </a:solidFill>
              </a:rPr>
              <a:t>range(1</a:t>
            </a:r>
            <a:r>
              <a:rPr lang="en-US" altLang="zh-CN" dirty="0">
                <a:solidFill>
                  <a:prstClr val="black"/>
                </a:solidFill>
              </a:rPr>
              <a:t>, 11))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55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 descr="http://pic.962.net/up/2011-12/20111203083712753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4491581"/>
            <a:ext cx="238125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Other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2171700"/>
            <a:ext cx="8229600" cy="411482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2F2F2F"/>
              </a:buClr>
              <a:buFont typeface="Wingdings 2"/>
              <a:buNone/>
            </a:pPr>
            <a:endParaRPr lang="zh-CN" altLang="en-US" sz="2800" dirty="0">
              <a:solidFill>
                <a:sysClr val="windowText" lastClr="000000"/>
              </a:solidFill>
              <a:latin typeface="Franklin Gothic Book"/>
              <a:ea typeface="黑体"/>
            </a:endParaRPr>
          </a:p>
        </p:txBody>
      </p:sp>
      <p:sp>
        <p:nvSpPr>
          <p:cNvPr id="9" name="矩形 10"/>
          <p:cNvSpPr/>
          <p:nvPr/>
        </p:nvSpPr>
        <p:spPr>
          <a:xfrm>
            <a:off x="849313" y="2013633"/>
            <a:ext cx="70659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Python </a:t>
            </a:r>
            <a:r>
              <a:rPr lang="zh-CN" altLang="en-US" dirty="0" smtClean="0">
                <a:solidFill>
                  <a:prstClr val="black"/>
                </a:solidFill>
              </a:rPr>
              <a:t>还有很多其它常用的方法或者库：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异常处理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文件</a:t>
            </a:r>
            <a:r>
              <a:rPr lang="zh-CN" altLang="en-US" dirty="0" smtClean="0">
                <a:solidFill>
                  <a:prstClr val="black"/>
                </a:solidFill>
              </a:rPr>
              <a:t>操作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目录</a:t>
            </a:r>
            <a:r>
              <a:rPr lang="zh-CN" altLang="en-US" dirty="0" smtClean="0">
                <a:solidFill>
                  <a:prstClr val="black"/>
                </a:solidFill>
              </a:rPr>
              <a:t>操作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时间处理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线程和进程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网络通讯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正则表达式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单元测试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。。。 。。。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D:\hack\黑客防线\防线2014\2014-06-11 15.59.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385080"/>
            <a:ext cx="292608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0"/>
          <p:cNvSpPr/>
          <p:nvPr/>
        </p:nvSpPr>
        <p:spPr>
          <a:xfrm>
            <a:off x="849313" y="5429417"/>
            <a:ext cx="4303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学海无涯，划过去是岸啊！！！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3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3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有哪些牛掰的库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9" name="Picture 2" descr="http://pic1a.nipic.com/2008-11-11/2008111112110307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/>
          <a:stretch/>
        </p:blipFill>
        <p:spPr bwMode="auto">
          <a:xfrm>
            <a:off x="1125696" y="1710725"/>
            <a:ext cx="7027704" cy="446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1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3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走四方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1990"/>
              </p:ext>
            </p:extLst>
          </p:nvPr>
        </p:nvGraphicFramePr>
        <p:xfrm>
          <a:off x="1691640" y="1939925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Web</a:t>
                      </a:r>
                      <a:r>
                        <a:rPr lang="zh-CN" altLang="en-US" dirty="0" smtClean="0"/>
                        <a:t>开发相关领域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高并发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Gevent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Web</a:t>
                      </a:r>
                      <a:r>
                        <a:rPr lang="zh-CN" altLang="en-US" dirty="0" smtClean="0"/>
                        <a:t>框架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Django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Bottle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Flask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底层网络框架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Twisted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科学计算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Numpy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NLTK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模板引擎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Ninja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Mako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ORM</a:t>
                      </a:r>
                      <a:r>
                        <a:rPr lang="zh-CN" altLang="en-US" dirty="0" smtClean="0"/>
                        <a:t>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SQLAlchemy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MongoEngne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WebSerrver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uWSGI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Gunicorn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运维工具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http://segmentfault.com/a/1190000000413672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其它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Rabbitmq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Pika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Kombu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48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3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 smtClean="0">
                <a:solidFill>
                  <a:prstClr val="black"/>
                </a:solidFill>
              </a:rPr>
              <a:t>PyGame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97348"/>
            <a:ext cx="4229100" cy="240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7" y="1656441"/>
            <a:ext cx="2143125" cy="234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106194"/>
            <a:ext cx="1831626" cy="225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628899" y="4614012"/>
            <a:ext cx="54102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Why</a:t>
            </a:r>
            <a:r>
              <a:rPr lang="en-US" altLang="zh-CN" sz="2800" dirty="0"/>
              <a:t> are you still </a:t>
            </a:r>
            <a:r>
              <a:rPr lang="en-US" altLang="zh-CN" sz="2800" dirty="0" smtClean="0"/>
              <a:t>playing games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00B050"/>
                </a:solidFill>
              </a:rPr>
              <a:t>when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you can </a:t>
            </a:r>
            <a:r>
              <a:rPr lang="en-US" altLang="zh-CN" sz="2800" dirty="0"/>
              <a:t>create your own !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Why</a:t>
            </a:r>
            <a:r>
              <a:rPr lang="en-US" altLang="zh-CN" sz="2800" dirty="0"/>
              <a:t> not 3D games !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958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3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 smtClean="0">
                <a:solidFill>
                  <a:prstClr val="black"/>
                </a:solidFill>
              </a:rPr>
              <a:t>MatPlotLib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16" y="1905000"/>
            <a:ext cx="232833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57" y="1905000"/>
            <a:ext cx="2328334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15" y="4229100"/>
            <a:ext cx="2328334" cy="190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58" y="4257676"/>
            <a:ext cx="232833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79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为啥子讲这个？</a:t>
            </a:r>
            <a:endParaRPr lang="zh-CN" altLang="en-US" sz="4400" dirty="0"/>
          </a:p>
        </p:txBody>
      </p:sp>
      <p:pic>
        <p:nvPicPr>
          <p:cNvPr id="1026" name="Picture 2" descr="http://img.wzrb.com.cn/attachment/forum/201110/14/190436c3dllnncwwnfdzu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463965"/>
            <a:ext cx="5337875" cy="36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1609725" y="1795463"/>
            <a:ext cx="5924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我不会，但我猜你也不会</a:t>
            </a:r>
            <a:endParaRPr lang="en-US" altLang="zh-CN" sz="2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3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紧跟涛哥的脚步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0" name="矩形 10"/>
          <p:cNvSpPr/>
          <p:nvPr/>
        </p:nvSpPr>
        <p:spPr>
          <a:xfrm>
            <a:off x="896938" y="1927908"/>
            <a:ext cx="70659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black"/>
                </a:solidFill>
              </a:rPr>
              <a:t>以</a:t>
            </a:r>
            <a:r>
              <a:rPr lang="zh-CN" altLang="en-US" sz="2400" dirty="0">
                <a:solidFill>
                  <a:prstClr val="black"/>
                </a:solidFill>
              </a:rPr>
              <a:t>动手实践为荣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以只看不练为耻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以打印日志为荣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以单步跟踪为耻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以空格缩进为荣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以制表缩进为耻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以单元测试为荣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以人工测试为耻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en-US" altLang="zh-CN" sz="2400" dirty="0">
                <a:solidFill>
                  <a:prstClr val="black"/>
                </a:solidFill>
              </a:rPr>
              <a:t/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以模块复用为荣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以复制粘贴为耻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以多态应用为荣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以分支判断为耻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</a:t>
            </a:r>
            <a:r>
              <a:rPr lang="en-US" altLang="zh-CN" sz="2400" dirty="0" err="1">
                <a:solidFill>
                  <a:prstClr val="black"/>
                </a:solidFill>
              </a:rPr>
              <a:t>Pythonic</a:t>
            </a:r>
            <a:r>
              <a:rPr lang="zh-CN" altLang="en-US" sz="2400" dirty="0">
                <a:solidFill>
                  <a:prstClr val="black"/>
                </a:solidFill>
              </a:rPr>
              <a:t>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以冗余拖沓为耻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br>
              <a:rPr lang="en-US" altLang="zh-CN" sz="2400" dirty="0">
                <a:solidFill>
                  <a:prstClr val="black"/>
                </a:solidFill>
              </a:rPr>
            </a:br>
            <a:r>
              <a:rPr lang="zh-CN" altLang="en-US" sz="2400" dirty="0">
                <a:solidFill>
                  <a:prstClr val="black"/>
                </a:solidFill>
              </a:rPr>
              <a:t>以总结分享为荣 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以跪求其解为耻</a:t>
            </a:r>
            <a:r>
              <a:rPr lang="en-US" altLang="zh-CN" sz="2400" dirty="0">
                <a:solidFill>
                  <a:prstClr val="black"/>
                </a:solidFill>
              </a:rPr>
              <a:t>;  </a:t>
            </a:r>
            <a:endParaRPr lang="en-US" altLang="zh-CN" sz="24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4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我们的项目一角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7170" name="Picture 2" descr="http://pic.cnnb.com.cn/piclib/data/media/1/201005/26/2008721641288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54" y="3346409"/>
            <a:ext cx="2219325" cy="16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08343" y="2165071"/>
            <a:ext cx="2110422" cy="2013585"/>
            <a:chOff x="752475" y="1545966"/>
            <a:chExt cx="2110422" cy="2013585"/>
          </a:xfrm>
        </p:grpSpPr>
        <p:pic>
          <p:nvPicPr>
            <p:cNvPr id="7174" name="Picture 6" descr="http://ico.ooopic.com/ajax/iconpng/?id=13201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75" y="1545966"/>
              <a:ext cx="2110422" cy="201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0"/>
            <p:cNvSpPr/>
            <p:nvPr/>
          </p:nvSpPr>
          <p:spPr>
            <a:xfrm>
              <a:off x="893445" y="2101195"/>
              <a:ext cx="19253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</a:rPr>
                <a:t>Shy</a:t>
              </a:r>
              <a:r>
                <a:rPr lang="zh-CN" altLang="en-US" sz="2400" dirty="0" smtClean="0">
                  <a:solidFill>
                    <a:prstClr val="black"/>
                  </a:solidFill>
                </a:rPr>
                <a:t>，送测</a:t>
              </a:r>
              <a:r>
                <a:rPr lang="en-US" altLang="zh-CN" sz="2400" dirty="0" err="1" smtClean="0">
                  <a:solidFill>
                    <a:prstClr val="black"/>
                  </a:solidFill>
                </a:rPr>
                <a:t>js</a:t>
              </a:r>
              <a:r>
                <a:rPr lang="zh-CN" altLang="en-US" sz="2400" dirty="0" smtClean="0">
                  <a:solidFill>
                    <a:prstClr val="black"/>
                  </a:solidFill>
                </a:rPr>
                <a:t>没送上去</a:t>
              </a:r>
              <a:endParaRPr lang="en-US" altLang="zh-CN" sz="24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07410" y="1277938"/>
            <a:ext cx="2438400" cy="2438400"/>
            <a:chOff x="3409950" y="1333558"/>
            <a:chExt cx="2438400" cy="2438400"/>
          </a:xfrm>
        </p:grpSpPr>
        <p:pic>
          <p:nvPicPr>
            <p:cNvPr id="7172" name="Picture 4" descr="http://img.sc115.com/uploads/png/110125/201101251444337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50" y="133355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0"/>
            <p:cNvSpPr/>
            <p:nvPr/>
          </p:nvSpPr>
          <p:spPr>
            <a:xfrm>
              <a:off x="3666490" y="1797008"/>
              <a:ext cx="192532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</a:rPr>
                <a:t>Shy</a:t>
              </a:r>
              <a:r>
                <a:rPr lang="zh-CN" altLang="en-US" sz="2400" dirty="0" smtClean="0">
                  <a:solidFill>
                    <a:prstClr val="black"/>
                  </a:solidFill>
                </a:rPr>
                <a:t>，帮我把这个文件传到服务器</a:t>
              </a:r>
              <a:endParaRPr lang="en-US" altLang="zh-CN" sz="24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22218" y="1628534"/>
            <a:ext cx="2765425" cy="2765425"/>
            <a:chOff x="6322218" y="1628534"/>
            <a:chExt cx="2765425" cy="2765425"/>
          </a:xfrm>
        </p:grpSpPr>
        <p:pic>
          <p:nvPicPr>
            <p:cNvPr id="7176" name="Picture 8" descr="http://img.sc115.com/uploads/png/110125/20110125155113623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218" y="1628534"/>
              <a:ext cx="2765425" cy="276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0"/>
            <p:cNvSpPr/>
            <p:nvPr/>
          </p:nvSpPr>
          <p:spPr>
            <a:xfrm>
              <a:off x="6624636" y="2309681"/>
              <a:ext cx="21605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</a:rPr>
                <a:t>Shy</a:t>
              </a:r>
              <a:r>
                <a:rPr lang="zh-CN" altLang="en-US" sz="2400" dirty="0" smtClean="0">
                  <a:solidFill>
                    <a:prstClr val="black"/>
                  </a:solidFill>
                </a:rPr>
                <a:t>，测试环境为啥和开发环境不一样</a:t>
              </a:r>
              <a:endParaRPr lang="en-US" altLang="zh-CN" sz="24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39850" y="4178656"/>
            <a:ext cx="2438400" cy="2438400"/>
            <a:chOff x="1339850" y="4178656"/>
            <a:chExt cx="2438400" cy="2438400"/>
          </a:xfrm>
        </p:grpSpPr>
        <p:pic>
          <p:nvPicPr>
            <p:cNvPr id="7178" name="Picture 10" descr="http://img.sc115.com/uploads/png/110125/201101251541024380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850" y="417865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0"/>
            <p:cNvSpPr/>
            <p:nvPr/>
          </p:nvSpPr>
          <p:spPr>
            <a:xfrm>
              <a:off x="1540192" y="4814756"/>
              <a:ext cx="21605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</a:rPr>
                <a:t>Shy</a:t>
              </a:r>
              <a:r>
                <a:rPr lang="zh-CN" altLang="en-US" sz="2400" dirty="0" smtClean="0">
                  <a:solidFill>
                    <a:prstClr val="black"/>
                  </a:solidFill>
                </a:rPr>
                <a:t>，帮我把这个项目更新到测试环境</a:t>
              </a:r>
              <a:endParaRPr lang="en-US" altLang="zh-CN" sz="24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88843" y="4064852"/>
            <a:ext cx="2626996" cy="2626996"/>
            <a:chOff x="6322218" y="4064852"/>
            <a:chExt cx="2626996" cy="2626996"/>
          </a:xfrm>
        </p:grpSpPr>
        <p:pic>
          <p:nvPicPr>
            <p:cNvPr id="7180" name="Picture 12" descr="http://www.96kb.com/uploadfile/2010/4/23/20104231327109335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218" y="4064852"/>
              <a:ext cx="2626996" cy="262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10"/>
            <p:cNvSpPr/>
            <p:nvPr/>
          </p:nvSpPr>
          <p:spPr>
            <a:xfrm>
              <a:off x="6526213" y="4685247"/>
              <a:ext cx="21605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prstClr val="black"/>
                  </a:solidFill>
                </a:rPr>
                <a:t>过年回家机票有点贵，我得想想办法</a:t>
              </a:r>
              <a:endParaRPr lang="en-US" altLang="zh-CN" sz="24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1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4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一直</a:t>
            </a:r>
            <a:r>
              <a:rPr lang="zh-CN" altLang="en-US" sz="4400" dirty="0" smtClean="0">
                <a:solidFill>
                  <a:prstClr val="black"/>
                </a:solidFill>
              </a:rPr>
              <a:t>这样也不是办法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22" name="矩形 10"/>
          <p:cNvSpPr/>
          <p:nvPr/>
        </p:nvSpPr>
        <p:spPr>
          <a:xfrm>
            <a:off x="849313" y="1555036"/>
            <a:ext cx="70659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js_check.py</a:t>
            </a:r>
          </a:p>
          <a:p>
            <a:r>
              <a:rPr lang="zh-CN" altLang="en-US" dirty="0" smtClean="0">
                <a:solidFill>
                  <a:prstClr val="black"/>
                </a:solidFill>
              </a:rPr>
              <a:t>遍历项目</a:t>
            </a:r>
            <a:r>
              <a:rPr lang="en-US" altLang="zh-CN" dirty="0" err="1" smtClean="0">
                <a:solidFill>
                  <a:prstClr val="black"/>
                </a:solidFill>
              </a:rPr>
              <a:t>js</a:t>
            </a:r>
            <a:r>
              <a:rPr lang="zh-CN" altLang="en-US" dirty="0" smtClean="0">
                <a:solidFill>
                  <a:prstClr val="black"/>
                </a:solidFill>
              </a:rPr>
              <a:t>目录所有文件，调用</a:t>
            </a:r>
            <a:r>
              <a:rPr lang="en-US" altLang="zh-CN" dirty="0" smtClean="0">
                <a:solidFill>
                  <a:prstClr val="black"/>
                </a:solidFill>
              </a:rPr>
              <a:t>java</a:t>
            </a:r>
            <a:r>
              <a:rPr lang="zh-CN" altLang="en-US" dirty="0" smtClean="0">
                <a:solidFill>
                  <a:prstClr val="black"/>
                </a:solidFill>
              </a:rPr>
              <a:t>对文件格式进行判断，可支持多线程同时对多文件进行比较。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</a:rPr>
              <a:t>upload_file</a:t>
            </a:r>
            <a:r>
              <a:rPr lang="en-US" altLang="zh-CN" dirty="0" smtClean="0">
                <a:solidFill>
                  <a:prstClr val="black"/>
                </a:solidFill>
              </a:rPr>
              <a:t> folder</a:t>
            </a:r>
          </a:p>
          <a:p>
            <a:r>
              <a:rPr lang="zh-CN" altLang="en-US" dirty="0" smtClean="0">
                <a:solidFill>
                  <a:prstClr val="black"/>
                </a:solidFill>
              </a:rPr>
              <a:t>基于</a:t>
            </a:r>
            <a:r>
              <a:rPr lang="en-US" altLang="zh-CN" dirty="0" err="1" smtClean="0">
                <a:solidFill>
                  <a:prstClr val="black"/>
                </a:solidFill>
              </a:rPr>
              <a:t>Flask+Gevent</a:t>
            </a:r>
            <a:r>
              <a:rPr lang="zh-CN" altLang="en-US" dirty="0" smtClean="0">
                <a:solidFill>
                  <a:prstClr val="black"/>
                </a:solidFill>
              </a:rPr>
              <a:t>提供多并发网络请求服务，提供文件存储，优点是不依赖</a:t>
            </a:r>
            <a:r>
              <a:rPr lang="en-US" altLang="zh-CN" dirty="0" err="1" smtClean="0">
                <a:solidFill>
                  <a:prstClr val="black"/>
                </a:solidFill>
              </a:rPr>
              <a:t>nginx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err="1" smtClean="0">
                <a:solidFill>
                  <a:prstClr val="black"/>
                </a:solidFill>
              </a:rPr>
              <a:t>file_check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folder</a:t>
            </a:r>
          </a:p>
          <a:p>
            <a:r>
              <a:rPr lang="zh-CN" altLang="en-US" dirty="0" smtClean="0">
                <a:solidFill>
                  <a:prstClr val="black"/>
                </a:solidFill>
              </a:rPr>
              <a:t>基于</a:t>
            </a:r>
            <a:r>
              <a:rPr lang="en-US" altLang="zh-CN" dirty="0" smtClean="0">
                <a:solidFill>
                  <a:prstClr val="black"/>
                </a:solidFill>
              </a:rPr>
              <a:t>windows</a:t>
            </a:r>
            <a:r>
              <a:rPr lang="zh-CN" altLang="en-US" dirty="0" smtClean="0">
                <a:solidFill>
                  <a:prstClr val="black"/>
                </a:solidFill>
              </a:rPr>
              <a:t>下的</a:t>
            </a:r>
            <a:r>
              <a:rPr lang="en-US" altLang="zh-CN" dirty="0" err="1" smtClean="0">
                <a:solidFill>
                  <a:prstClr val="black"/>
                </a:solidFill>
              </a:rPr>
              <a:t>tkinter</a:t>
            </a:r>
            <a:r>
              <a:rPr lang="zh-CN" altLang="en-US" dirty="0" smtClean="0">
                <a:solidFill>
                  <a:prstClr val="black"/>
                </a:solidFill>
              </a:rPr>
              <a:t>实现的桌面程序，支持文件夹对比。缺点，需要装</a:t>
            </a:r>
            <a:r>
              <a:rPr lang="en-US" altLang="zh-CN" dirty="0" smtClean="0">
                <a:solidFill>
                  <a:prstClr val="black"/>
                </a:solidFill>
              </a:rPr>
              <a:t>python</a:t>
            </a:r>
            <a:r>
              <a:rPr lang="zh-CN" altLang="en-US" dirty="0" smtClean="0">
                <a:solidFill>
                  <a:prstClr val="black"/>
                </a:solidFill>
              </a:rPr>
              <a:t>环境。目前使用较多的还是</a:t>
            </a:r>
            <a:r>
              <a:rPr lang="en-US" altLang="zh-CN" dirty="0" err="1" smtClean="0">
                <a:solidFill>
                  <a:prstClr val="black"/>
                </a:solidFill>
              </a:rPr>
              <a:t>file_check.php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script_server.py</a:t>
            </a:r>
          </a:p>
          <a:p>
            <a:r>
              <a:rPr lang="zh-CN" altLang="en-US" dirty="0" smtClean="0">
                <a:solidFill>
                  <a:prstClr val="black"/>
                </a:solidFill>
              </a:rPr>
              <a:t>基于</a:t>
            </a:r>
            <a:r>
              <a:rPr lang="en-US" altLang="zh-CN" dirty="0" smtClean="0">
                <a:solidFill>
                  <a:prstClr val="black"/>
                </a:solidFill>
              </a:rPr>
              <a:t>socket</a:t>
            </a:r>
            <a:r>
              <a:rPr lang="zh-CN" altLang="en-US" dirty="0" smtClean="0">
                <a:solidFill>
                  <a:prstClr val="black"/>
                </a:solidFill>
              </a:rPr>
              <a:t>端口监听，解析</a:t>
            </a:r>
            <a:r>
              <a:rPr lang="en-US" altLang="zh-CN" dirty="0" err="1" smtClean="0">
                <a:solidFill>
                  <a:prstClr val="black"/>
                </a:solidFill>
              </a:rPr>
              <a:t>config</a:t>
            </a:r>
            <a:r>
              <a:rPr lang="zh-CN" altLang="en-US" dirty="0" smtClean="0">
                <a:solidFill>
                  <a:prstClr val="black"/>
                </a:solidFill>
              </a:rPr>
              <a:t>文件，匹配具体项目，对具体项目建立</a:t>
            </a:r>
            <a:r>
              <a:rPr lang="en-US" altLang="zh-CN" dirty="0" err="1" smtClean="0">
                <a:solidFill>
                  <a:prstClr val="black"/>
                </a:solidFill>
              </a:rPr>
              <a:t>svn</a:t>
            </a:r>
            <a:r>
              <a:rPr lang="zh-CN" altLang="en-US" dirty="0" smtClean="0">
                <a:solidFill>
                  <a:prstClr val="black"/>
                </a:solidFill>
              </a:rPr>
              <a:t>目录，并支持更新。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qunar.py</a:t>
            </a:r>
          </a:p>
          <a:p>
            <a:r>
              <a:rPr lang="zh-CN" altLang="en-US" dirty="0">
                <a:solidFill>
                  <a:prstClr val="black"/>
                </a:solidFill>
              </a:rPr>
              <a:t>网络</a:t>
            </a:r>
            <a:r>
              <a:rPr lang="zh-CN" altLang="en-US" dirty="0" smtClean="0">
                <a:solidFill>
                  <a:prstClr val="black"/>
                </a:solidFill>
              </a:rPr>
              <a:t>爬虫，虫子最长寿命</a:t>
            </a:r>
            <a:r>
              <a:rPr lang="en-US" altLang="zh-CN" dirty="0" smtClean="0">
                <a:solidFill>
                  <a:prstClr val="black"/>
                </a:solidFill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</a:rPr>
              <a:t>个月。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8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4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傻子才用蛮力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9218" name="Picture 2" descr="http://fs0.139js.com/file/s_jpg_9e9606b3jw1dznv9h7zpm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916112"/>
            <a:ext cx="52101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4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4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一“大波”需求来袭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11266" name="Picture 2" descr="C:\Users\shy_song\Desktop\cc_logo_ios_icon_10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4" y="1854517"/>
            <a:ext cx="541972" cy="54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2"/>
          <p:cNvSpPr>
            <a:spLocks noChangeArrowheads="1"/>
          </p:cNvSpPr>
          <p:nvPr/>
        </p:nvSpPr>
        <p:spPr bwMode="auto">
          <a:xfrm>
            <a:off x="1391286" y="2270442"/>
            <a:ext cx="7239000" cy="3962400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4134486" y="2956242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97CCF3">
                  <a:gamma/>
                  <a:tint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dirty="0">
                <a:ea typeface="宋体" charset="-122"/>
              </a:rPr>
              <a:t> </a:t>
            </a:r>
            <a:r>
              <a:rPr lang="zh-CN" altLang="en-US" sz="1600" dirty="0" smtClean="0"/>
              <a:t>采用版本同步的方式将名片数据更新</a:t>
            </a:r>
            <a:endParaRPr lang="en-US" altLang="zh-CN" sz="16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4134486" y="3489642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 dirty="0">
                <a:solidFill>
                  <a:schemeClr val="tx2"/>
                </a:solidFill>
                <a:ea typeface="宋体" charset="-122"/>
              </a:rPr>
              <a:t> </a:t>
            </a:r>
            <a:r>
              <a:rPr lang="zh-CN" altLang="en-US" sz="1600" b="1" dirty="0" smtClean="0">
                <a:solidFill>
                  <a:schemeClr val="tx2"/>
                </a:solidFill>
                <a:ea typeface="宋体" charset="-122"/>
              </a:rPr>
              <a:t>后台将所有企业名片推送给</a:t>
            </a:r>
            <a:r>
              <a:rPr lang="en-US" altLang="zh-CN" sz="1600" b="1" dirty="0" smtClean="0">
                <a:solidFill>
                  <a:schemeClr val="tx2"/>
                </a:solidFill>
                <a:ea typeface="宋体" charset="-122"/>
              </a:rPr>
              <a:t>web</a:t>
            </a:r>
            <a:r>
              <a:rPr lang="zh-CN" altLang="en-US" sz="1600" b="1" dirty="0" smtClean="0">
                <a:solidFill>
                  <a:schemeClr val="tx2"/>
                </a:solidFill>
                <a:ea typeface="宋体" charset="-122"/>
              </a:rPr>
              <a:t>端</a:t>
            </a:r>
            <a:endParaRPr lang="en-US" altLang="zh-CN" sz="16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gray">
          <a:xfrm>
            <a:off x="4134486" y="4023042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97CCF3">
                  <a:gamma/>
                  <a:tint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 dirty="0">
                <a:solidFill>
                  <a:schemeClr val="tx2"/>
                </a:solidFill>
                <a:ea typeface="宋体" charset="-122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</a:rPr>
              <a:t>增量</a:t>
            </a:r>
            <a:r>
              <a:rPr lang="zh-CN" altLang="en-US" sz="1600" b="1" dirty="0" smtClean="0">
                <a:solidFill>
                  <a:schemeClr val="tx2"/>
                </a:solidFill>
              </a:rPr>
              <a:t>索引、全量索引交织的复杂机制</a:t>
            </a:r>
            <a:endParaRPr lang="en-US" altLang="zh-CN" sz="16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9" name="AutoShape 6"/>
          <p:cNvSpPr>
            <a:spLocks noChangeArrowheads="1"/>
          </p:cNvSpPr>
          <p:nvPr/>
        </p:nvSpPr>
        <p:spPr bwMode="gray">
          <a:xfrm>
            <a:off x="4134486" y="4556442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000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 dirty="0">
                <a:solidFill>
                  <a:schemeClr val="tx2"/>
                </a:solidFill>
                <a:ea typeface="宋体" charset="-122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</a:rPr>
              <a:t>算法复杂</a:t>
            </a:r>
            <a:r>
              <a:rPr lang="zh-CN" altLang="en-US" sz="1600" b="1" dirty="0" smtClean="0">
                <a:solidFill>
                  <a:schemeClr val="tx2"/>
                </a:solidFill>
              </a:rPr>
              <a:t>度</a:t>
            </a:r>
            <a:r>
              <a:rPr lang="en-US" altLang="zh-CN" sz="1600" b="1" dirty="0" smtClean="0">
                <a:solidFill>
                  <a:schemeClr val="tx2"/>
                </a:solidFill>
              </a:rPr>
              <a:t>n*n</a:t>
            </a:r>
            <a:endParaRPr lang="en-US" altLang="zh-CN" sz="16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gray">
          <a:xfrm>
            <a:off x="4134486" y="5089842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97CCF3">
                  <a:gamma/>
                  <a:tint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 dirty="0">
                <a:solidFill>
                  <a:schemeClr val="tx2"/>
                </a:solidFill>
                <a:ea typeface="宋体" charset="-122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</a:rPr>
              <a:t>消息</a:t>
            </a:r>
            <a:r>
              <a:rPr lang="zh-CN" altLang="en-US" sz="1600" b="1" dirty="0" smtClean="0">
                <a:solidFill>
                  <a:schemeClr val="tx2"/>
                </a:solidFill>
              </a:rPr>
              <a:t>队列的实时</a:t>
            </a:r>
            <a:r>
              <a:rPr lang="en-US" altLang="zh-CN" sz="1600" b="1" dirty="0" smtClean="0">
                <a:solidFill>
                  <a:schemeClr val="tx2"/>
                </a:solidFill>
              </a:rPr>
              <a:t>work</a:t>
            </a:r>
            <a:r>
              <a:rPr lang="zh-CN" altLang="en-US" sz="1600" b="1" dirty="0" smtClean="0">
                <a:solidFill>
                  <a:schemeClr val="tx2"/>
                </a:solidFill>
              </a:rPr>
              <a:t>脚本</a:t>
            </a:r>
            <a:endParaRPr lang="en-US" altLang="zh-CN" sz="16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41" name="AutoShape 8"/>
          <p:cNvSpPr>
            <a:spLocks noChangeArrowheads="1"/>
          </p:cNvSpPr>
          <p:nvPr/>
        </p:nvSpPr>
        <p:spPr bwMode="gray">
          <a:xfrm>
            <a:off x="2000886" y="3108642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0" hangingPunct="0">
              <a:buClr>
                <a:schemeClr val="bg1"/>
              </a:buClr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zh-CN" altLang="en-US" sz="1600" dirty="0" smtClean="0">
                <a:solidFill>
                  <a:srgbClr val="FFFFFF"/>
                </a:solidFill>
              </a:rPr>
              <a:t>个人名片同步</a:t>
            </a:r>
            <a:endParaRPr lang="en-US" altLang="zh-CN" sz="1600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gray">
          <a:xfrm>
            <a:off x="2000886" y="3642042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0" hangingPunct="0">
              <a:buClr>
                <a:schemeClr val="bg1"/>
              </a:buClr>
              <a:buFont typeface="Wingdings" pitchFamily="2" charset="2"/>
              <a:buChar char="§"/>
            </a:pPr>
            <a:r>
              <a:rPr lang="en-US" altLang="zh-CN" sz="1600" dirty="0">
                <a:ea typeface="宋体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</a:rPr>
              <a:t>企业</a:t>
            </a:r>
            <a:r>
              <a:rPr lang="zh-CN" altLang="en-US" sz="1600" dirty="0" smtClean="0">
                <a:solidFill>
                  <a:srgbClr val="FFFFFF"/>
                </a:solidFill>
              </a:rPr>
              <a:t>名片同步</a:t>
            </a:r>
            <a:endParaRPr lang="en-US" altLang="zh-CN" sz="1600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3" name="AutoShape 10"/>
          <p:cNvSpPr>
            <a:spLocks noChangeArrowheads="1"/>
          </p:cNvSpPr>
          <p:nvPr/>
        </p:nvSpPr>
        <p:spPr bwMode="gray">
          <a:xfrm>
            <a:off x="2000886" y="4175442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0" hangingPunct="0">
              <a:buClr>
                <a:schemeClr val="bg1"/>
              </a:buClr>
              <a:buFont typeface="Wingdings" pitchFamily="2" charset="2"/>
              <a:buChar char="§"/>
            </a:pPr>
            <a:r>
              <a:rPr lang="en-US" altLang="zh-CN" sz="1600" dirty="0">
                <a:ea typeface="宋体" charset="-122"/>
              </a:rPr>
              <a:t> </a:t>
            </a:r>
            <a:r>
              <a:rPr lang="en-US" altLang="zh-CN" sz="1600" dirty="0" smtClean="0">
                <a:solidFill>
                  <a:srgbClr val="FFFFFF"/>
                </a:solidFill>
              </a:rPr>
              <a:t>sphinx</a:t>
            </a:r>
            <a:r>
              <a:rPr lang="zh-CN" altLang="en-US" sz="1600" dirty="0" smtClean="0">
                <a:solidFill>
                  <a:srgbClr val="FFFFFF"/>
                </a:solidFill>
              </a:rPr>
              <a:t>引擎建立</a:t>
            </a:r>
            <a:endParaRPr lang="en-US" altLang="zh-CN" sz="1600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4" name="AutoShape 11"/>
          <p:cNvSpPr>
            <a:spLocks noChangeArrowheads="1"/>
          </p:cNvSpPr>
          <p:nvPr/>
        </p:nvSpPr>
        <p:spPr bwMode="gray">
          <a:xfrm>
            <a:off x="2000886" y="4708842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72549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0" hangingPunct="0">
              <a:buClr>
                <a:schemeClr val="bg1"/>
              </a:buClr>
              <a:buFont typeface="Wingdings" pitchFamily="2" charset="2"/>
              <a:buChar char="§"/>
            </a:pPr>
            <a:r>
              <a:rPr lang="en-US" altLang="zh-CN" sz="1600" dirty="0">
                <a:ea typeface="宋体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</a:rPr>
              <a:t>合并</a:t>
            </a:r>
            <a:r>
              <a:rPr lang="zh-CN" altLang="en-US" sz="1600" dirty="0" smtClean="0">
                <a:solidFill>
                  <a:srgbClr val="FFFFFF"/>
                </a:solidFill>
              </a:rPr>
              <a:t>重复联系人</a:t>
            </a:r>
            <a:endParaRPr lang="en-US" altLang="zh-CN" sz="1600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gray">
          <a:xfrm>
            <a:off x="2000886" y="5242242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72549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8575" cap="rnd"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0" hangingPunct="0">
              <a:buClr>
                <a:schemeClr val="bg1"/>
              </a:buClr>
              <a:buFont typeface="Wingdings" pitchFamily="2" charset="2"/>
              <a:buChar char="§"/>
            </a:pPr>
            <a:r>
              <a:rPr lang="en-US" altLang="zh-CN" sz="1600" dirty="0">
                <a:ea typeface="宋体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</a:rPr>
              <a:t>消息</a:t>
            </a:r>
            <a:r>
              <a:rPr lang="zh-CN" altLang="en-US" sz="1600" dirty="0" smtClean="0">
                <a:solidFill>
                  <a:srgbClr val="FFFFFF"/>
                </a:solidFill>
              </a:rPr>
              <a:t>队列消费</a:t>
            </a:r>
            <a:endParaRPr lang="en-US" altLang="zh-CN" sz="1600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46" name="AutoShape 14"/>
          <p:cNvSpPr>
            <a:spLocks noChangeArrowheads="1"/>
          </p:cNvSpPr>
          <p:nvPr/>
        </p:nvSpPr>
        <p:spPr bwMode="auto">
          <a:xfrm>
            <a:off x="1696086" y="1854517"/>
            <a:ext cx="6553200" cy="568325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000" dirty="0" smtClean="0">
                <a:ea typeface="宋体" charset="-122"/>
              </a:rPr>
              <a:t>CC</a:t>
            </a:r>
            <a:r>
              <a:rPr lang="zh-CN" altLang="en-US" sz="2000" dirty="0" smtClean="0">
                <a:ea typeface="宋体" charset="-122"/>
              </a:rPr>
              <a:t>企业版业务逻辑还不算复杂</a:t>
            </a:r>
            <a:endParaRPr lang="en-US" altLang="zh-CN" sz="2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45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4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先睹为快</a:t>
            </a:r>
            <a:r>
              <a:rPr lang="en-US" altLang="zh-CN" sz="4400" dirty="0" smtClean="0">
                <a:solidFill>
                  <a:prstClr val="black"/>
                </a:solidFill>
              </a:rPr>
              <a:t>——RAN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12426" name="Picture 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" y="9525"/>
            <a:ext cx="9135792" cy="68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45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5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未来的计划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矩形 10"/>
          <p:cNvSpPr/>
          <p:nvPr/>
        </p:nvSpPr>
        <p:spPr>
          <a:xfrm>
            <a:off x="866458" y="1832084"/>
            <a:ext cx="70659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目前一些项目的功能只有很少的人知道，维护困难。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个人版名片更新需求变了！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未来随着企业版的壮大，将会迎来更复杂更多的业务逻辑。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更</a:t>
            </a:r>
            <a:r>
              <a:rPr lang="zh-CN" altLang="en-US" dirty="0" smtClean="0">
                <a:solidFill>
                  <a:prstClr val="black"/>
                </a:solidFill>
              </a:rPr>
              <a:t>快、更优质的服务。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配合数据团队。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60" y="3306051"/>
            <a:ext cx="4238360" cy="2798597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33" y="4845050"/>
            <a:ext cx="2748227" cy="1511300"/>
          </a:xfrm>
          <a:prstGeom prst="rect">
            <a:avLst/>
          </a:prstGeom>
        </p:spPr>
      </p:pic>
      <p:sp>
        <p:nvSpPr>
          <p:cNvPr id="22" name="矩形 10"/>
          <p:cNvSpPr/>
          <p:nvPr/>
        </p:nvSpPr>
        <p:spPr>
          <a:xfrm>
            <a:off x="4468760" y="3867318"/>
            <a:ext cx="2676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00B050"/>
                </a:solidFill>
              </a:rPr>
              <a:t>JOIN ME</a:t>
            </a:r>
            <a:r>
              <a:rPr lang="zh-CN" altLang="en-US" sz="3600" b="1" dirty="0" smtClean="0">
                <a:solidFill>
                  <a:srgbClr val="00B050"/>
                </a:solidFill>
              </a:rPr>
              <a:t>！！</a:t>
            </a:r>
            <a:endParaRPr lang="en-US" altLang="zh-CN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8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5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干货</a:t>
            </a:r>
          </a:p>
        </p:txBody>
      </p:sp>
      <p:pic>
        <p:nvPicPr>
          <p:cNvPr id="13314" name="Picture 2" descr="http://pic9.nipic.com/20100818/5005128_080804066405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95" y="3641388"/>
            <a:ext cx="4634230" cy="23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tjqinzi.com/chufangbaodian/upload/200907/200907201458096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7870">
            <a:off x="379009" y="3013595"/>
            <a:ext cx="1604669" cy="102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b.hiphotos.baidu.com/zhidao/pic/item/472309f790529822c3418032d6ca7bcb0b46d4d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5369">
            <a:off x="7232512" y="2762364"/>
            <a:ext cx="1581150" cy="11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http://img0.imgtn.bdimg.com/it/u=1652641040,393744106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http://img0.imgtn.bdimg.com/it/u=1652641040,393744106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24" name="Picture 12" descr="http://img2.vegnet.com.cn/vegnet/trade/20091223-143139-485-7846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85" y="1538402"/>
            <a:ext cx="1441450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://a1.att.hudong.com/00/88/0530000089554712804988852348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311">
            <a:off x="1905001" y="1899067"/>
            <a:ext cx="14605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http://pic20.nipic.com/20120415/9491194_233634026000_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5682">
            <a:off x="5931581" y="1925771"/>
            <a:ext cx="1243239" cy="9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1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5</a:t>
            </a: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业精于勤荒于嬉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2" name="AutoShape 8" descr="http://img0.imgtn.bdimg.com/it/u=1652641040,393744106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AutoShape 10" descr="http://img0.imgtn.bdimg.com/it/u=1652641040,393744106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1267" y="5377418"/>
            <a:ext cx="4181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http://ganhuo.ranshy.com:8080/ganhuo</a:t>
            </a:r>
            <a:endParaRPr lang="zh-CN" altLang="en-US" dirty="0"/>
          </a:p>
        </p:txBody>
      </p:sp>
      <p:pic>
        <p:nvPicPr>
          <p:cNvPr id="15362" name="Picture 2" descr="C:\Users\shy_song\Desktop\lian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78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992813" y="3171825"/>
            <a:ext cx="2238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595959"/>
                </a:solidFill>
                <a:latin typeface="Calibri" pitchFamily="34" charset="0"/>
              </a:rPr>
              <a:t>The End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D38066A6-58DF-4DFD-A21A-2303D0AF0F95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别闹了！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923924" y="2531150"/>
            <a:ext cx="7686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一年半时间，一边学一边玩，觉得这门语言比较好，想分享出来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923924" y="3405010"/>
            <a:ext cx="7686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目前有些脚本需要维护，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python</a:t>
            </a:r>
            <a:r>
              <a:rPr lang="zh-CN" altLang="en-US" sz="20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突击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小队人员太少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29" name="TextBox 1"/>
          <p:cNvSpPr txBox="1">
            <a:spLocks noChangeArrowheads="1"/>
          </p:cNvSpPr>
          <p:nvPr/>
        </p:nvSpPr>
        <p:spPr bwMode="auto">
          <a:xfrm>
            <a:off x="923922" y="4271755"/>
            <a:ext cx="7686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随着业务需求复杂度的增加，</a:t>
            </a:r>
            <a:r>
              <a:rPr lang="en-US" altLang="zh-CN" sz="2000" dirty="0" err="1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php+js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是不够的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923923" y="5081380"/>
            <a:ext cx="7686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多学点知识挺好的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84752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目录</a:t>
            </a: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915988" y="2597825"/>
            <a:ext cx="76866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初识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Python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基础语法</a:t>
            </a: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有哪些牛掰的库</a:t>
            </a: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我们的项目一角</a:t>
            </a: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未来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的计划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pic>
        <p:nvPicPr>
          <p:cNvPr id="24" name="Picture 5" descr="j01110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60428"/>
            <a:ext cx="17526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684337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63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Hello Python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7219" y="2168009"/>
            <a:ext cx="450636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1989</a:t>
            </a:r>
            <a:r>
              <a:rPr lang="zh-CN" altLang="en-US" dirty="0" smtClean="0"/>
              <a:t>年，荷兰人，</a:t>
            </a:r>
            <a:r>
              <a:rPr lang="en-US" altLang="zh-CN" dirty="0" smtClean="0"/>
              <a:t>Guido </a:t>
            </a:r>
            <a:r>
              <a:rPr lang="en-US" altLang="zh-CN" dirty="0"/>
              <a:t>van </a:t>
            </a:r>
            <a:r>
              <a:rPr lang="en-US" altLang="zh-CN" dirty="0" err="1" smtClean="0"/>
              <a:t>Rossum</a:t>
            </a:r>
            <a:r>
              <a:rPr lang="zh-CN" altLang="en-US" dirty="0" smtClean="0"/>
              <a:t>发明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名字的意思是巨蟒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种脚本语言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有强大的可扩展性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解释型、面向对象、动态</a:t>
            </a:r>
            <a:r>
              <a:rPr lang="zh-CN" altLang="en-US" dirty="0" smtClean="0"/>
              <a:t>数据类型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优雅、明确、简单</a:t>
            </a:r>
            <a:endParaRPr lang="zh-CN" altLang="en-US" dirty="0"/>
          </a:p>
        </p:txBody>
      </p:sp>
      <p:pic>
        <p:nvPicPr>
          <p:cNvPr id="2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65734"/>
            <a:ext cx="284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57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江湖地位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624138"/>
            <a:ext cx="72771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079183" y="1950125"/>
            <a:ext cx="6807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今年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6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月份的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TIOBE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：</a:t>
            </a:r>
            <a:endParaRPr lang="en-US" altLang="zh-CN" sz="20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159044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Why Python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7219" y="2796659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做优秀的程序员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提高我们的生产力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047219" y="5087035"/>
            <a:ext cx="6601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当你在自己玩的时候，手头没有很好的语言实现</a:t>
            </a:r>
            <a:r>
              <a:rPr lang="zh-CN" altLang="en-US" b="1" dirty="0" smtClean="0"/>
              <a:t>你的有趣想法时，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可以迎刃而解</a:t>
            </a:r>
            <a:endParaRPr lang="zh-CN" altLang="en-US" b="1" dirty="0"/>
          </a:p>
        </p:txBody>
      </p:sp>
      <p:pic>
        <p:nvPicPr>
          <p:cNvPr id="10" name="Picture 5" descr="AN03634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2206883"/>
            <a:ext cx="23749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88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631825"/>
            <a:ext cx="4206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1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Python</a:t>
            </a:r>
            <a:r>
              <a:rPr lang="zh-CN" altLang="en-US" sz="4400" dirty="0" smtClean="0">
                <a:solidFill>
                  <a:prstClr val="black"/>
                </a:solidFill>
              </a:rPr>
              <a:t>应用场景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2475" y="1669336"/>
            <a:ext cx="74866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桌面</a:t>
            </a:r>
            <a:r>
              <a:rPr lang="en-US" altLang="zh-CN" dirty="0"/>
              <a:t>GUI</a:t>
            </a:r>
            <a:r>
              <a:rPr lang="zh-CN" altLang="en-US" dirty="0"/>
              <a:t>软件开发</a:t>
            </a:r>
            <a:r>
              <a:rPr lang="en-US" altLang="zh-CN" dirty="0"/>
              <a:t>(</a:t>
            </a:r>
            <a:r>
              <a:rPr lang="en-US" altLang="zh-CN" dirty="0" err="1"/>
              <a:t>wxPython,PyQT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网络应用开发</a:t>
            </a:r>
            <a:r>
              <a:rPr lang="en-US" altLang="zh-CN" dirty="0"/>
              <a:t>(</a:t>
            </a:r>
            <a:r>
              <a:rPr lang="zh-CN" altLang="en-US" dirty="0"/>
              <a:t>内置模块</a:t>
            </a:r>
            <a:r>
              <a:rPr lang="en-US" altLang="zh-CN" dirty="0"/>
              <a:t>,</a:t>
            </a:r>
            <a:r>
              <a:rPr lang="en-US" altLang="zh-CN" dirty="0" err="1"/>
              <a:t>Twistd,Stackless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/>
              <a:t>2/3D</a:t>
            </a:r>
            <a:r>
              <a:rPr lang="zh-CN" altLang="en-US" dirty="0"/>
              <a:t>图形处理</a:t>
            </a:r>
            <a:r>
              <a:rPr lang="en-US" altLang="zh-CN" dirty="0"/>
              <a:t>,</a:t>
            </a:r>
            <a:r>
              <a:rPr lang="zh-CN" altLang="en-US" dirty="0"/>
              <a:t>游戏开发</a:t>
            </a:r>
            <a:r>
              <a:rPr lang="en-US" altLang="zh-CN" dirty="0"/>
              <a:t> (</a:t>
            </a:r>
            <a:r>
              <a:rPr lang="en-US" altLang="zh-CN" dirty="0" err="1"/>
              <a:t>PIL,pyGame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文档处理</a:t>
            </a:r>
            <a:r>
              <a:rPr lang="en-US" altLang="zh-CN" dirty="0"/>
              <a:t>,</a:t>
            </a:r>
            <a:r>
              <a:rPr lang="zh-CN" altLang="en-US" dirty="0"/>
              <a:t>科学计算</a:t>
            </a:r>
            <a:r>
              <a:rPr lang="en-US" altLang="zh-CN" dirty="0"/>
              <a:t>(</a:t>
            </a:r>
            <a:r>
              <a:rPr lang="en-US" altLang="zh-CN" dirty="0" err="1"/>
              <a:t>moinmoin,numpy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/>
              <a:t>Web</a:t>
            </a:r>
            <a:r>
              <a:rPr lang="zh-CN" altLang="en-US" dirty="0"/>
              <a:t>应用开发</a:t>
            </a:r>
            <a:r>
              <a:rPr lang="en-US" altLang="zh-CN" dirty="0"/>
              <a:t>(</a:t>
            </a:r>
            <a:r>
              <a:rPr lang="en-US" altLang="zh-CN" dirty="0" err="1"/>
              <a:t>Django,ZOPE,web.py,Quixote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移动设备应用开发</a:t>
            </a:r>
            <a:r>
              <a:rPr lang="en-US" altLang="zh-CN" dirty="0"/>
              <a:t>(PyS60,PySide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数据库开发</a:t>
            </a:r>
            <a:r>
              <a:rPr lang="en-US" altLang="zh-CN" dirty="0"/>
              <a:t>(</a:t>
            </a:r>
            <a:r>
              <a:rPr lang="zh-CN" altLang="en-US" dirty="0"/>
              <a:t>支持</a:t>
            </a:r>
            <a:r>
              <a:rPr lang="en-US" altLang="zh-CN" dirty="0"/>
              <a:t>SQL</a:t>
            </a:r>
            <a:r>
              <a:rPr lang="zh-CN" altLang="en-US" dirty="0"/>
              <a:t>和</a:t>
            </a:r>
            <a:r>
              <a:rPr lang="en-US" altLang="zh-CN" dirty="0"/>
              <a:t>NOSQL,ZODB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嵌入其它应用</a:t>
            </a:r>
            <a:r>
              <a:rPr lang="en-US" altLang="zh-CN" dirty="0"/>
              <a:t>(</a:t>
            </a:r>
            <a:r>
              <a:rPr lang="zh-CN" altLang="en-US" dirty="0"/>
              <a:t>嵌入</a:t>
            </a:r>
            <a:r>
              <a:rPr lang="en-US" altLang="zh-CN" dirty="0"/>
              <a:t>C/C++,</a:t>
            </a:r>
            <a:r>
              <a:rPr lang="en-US" altLang="zh-CN" dirty="0" err="1"/>
              <a:t>delphi</a:t>
            </a:r>
            <a:r>
              <a:rPr lang="en-US" altLang="zh-CN" dirty="0"/>
              <a:t>,</a:t>
            </a:r>
            <a:r>
              <a:rPr lang="zh-CN" altLang="en-US" dirty="0"/>
              <a:t>调用</a:t>
            </a:r>
            <a:r>
              <a:rPr lang="en-US" altLang="zh-CN" dirty="0"/>
              <a:t>DLL</a:t>
            </a:r>
            <a:r>
              <a:rPr lang="en-US" altLang="zh-CN" dirty="0" smtClean="0"/>
              <a:t>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数据</a:t>
            </a:r>
            <a:r>
              <a:rPr lang="zh-CN" altLang="en-US" dirty="0" smtClean="0"/>
              <a:t>挖掘（结合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4121150"/>
            <a:ext cx="2349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1415</Words>
  <Application>Microsoft Macintosh PowerPoint</Application>
  <PresentationFormat>On-screen Show (4:3)</PresentationFormat>
  <Paragraphs>454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Office Theme</vt:lpstr>
      <vt:lpstr>1_Office Theme</vt:lpstr>
      <vt:lpstr>2_Office Theme</vt:lpstr>
      <vt:lpstr>3_Office Theme</vt:lpstr>
      <vt:lpstr>5_Office Theme</vt:lpstr>
      <vt:lpstr>11_Office Theme</vt:lpstr>
      <vt:lpstr>12_Office Theme</vt:lpstr>
      <vt:lpstr>13_Office Theme</vt:lpstr>
      <vt:lpstr>14_Office Theme</vt:lpstr>
      <vt:lpstr>15_Office Theme</vt:lpstr>
      <vt:lpstr>4_Office Theme</vt:lpstr>
      <vt:lpstr>6_Office Theme</vt:lpstr>
      <vt:lpstr>7_Office Theme</vt:lpstr>
      <vt:lpstr>8_Office Theme</vt:lpstr>
      <vt:lpstr>9_Office Theme</vt:lpstr>
      <vt:lpstr>10_Office Theme</vt:lpstr>
      <vt:lpstr>16_Office Theme</vt:lpstr>
      <vt:lpstr>17_Office Theme</vt:lpstr>
      <vt:lpstr>18_Office Theme</vt:lpstr>
      <vt:lpstr>19_Office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Hong</dc:creator>
  <cp:lastModifiedBy>shy lucky</cp:lastModifiedBy>
  <cp:revision>220</cp:revision>
  <dcterms:created xsi:type="dcterms:W3CDTF">2011-12-28T03:29:05Z</dcterms:created>
  <dcterms:modified xsi:type="dcterms:W3CDTF">2014-06-11T16:02:05Z</dcterms:modified>
</cp:coreProperties>
</file>